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90" r:id="rId3"/>
    <p:sldId id="360" r:id="rId4"/>
    <p:sldId id="358" r:id="rId5"/>
    <p:sldId id="368" r:id="rId6"/>
    <p:sldId id="370" r:id="rId7"/>
    <p:sldId id="323" r:id="rId8"/>
    <p:sldId id="371" r:id="rId9"/>
    <p:sldId id="270" r:id="rId10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33DCC"/>
    <a:srgbClr val="9D178A"/>
    <a:srgbClr val="612A8A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2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EB85D-D049-453C-8CEA-68DBDB88B43C}" type="datetimeFigureOut">
              <a:rPr lang="id-ID" smtClean="0"/>
              <a:pPr/>
              <a:t>20/03/2019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63BF-3D1F-440F-BE74-DAA6FFFABC7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20167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Slide Number Placeholder 3"/>
          <p:cNvSpPr txBox="1">
            <a:spLocks noGrp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24" tIns="46662" rIns="93324" bIns="46662" anchor="b"/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A1334EA-AA10-473B-9E77-11CAA77BD6F4}" type="slidenum">
              <a:rPr lang="en-US" altLang="id-ID">
                <a:latin typeface="Calibri" panose="020F0502020204030204" pitchFamily="34" charset="0"/>
                <a:ea typeface="MS PGothic" panose="020B0600070205080204" pitchFamily="34" charset="-128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id-ID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5749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E4BE-58DC-4DB2-A532-E936ECD7583B}" type="datetimeFigureOut">
              <a:rPr lang="id-ID" smtClean="0"/>
              <a:pPr/>
              <a:t>20/03/2019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B331-9AD3-4BC7-BD3E-2CCA581B4BC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158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E4BE-58DC-4DB2-A532-E936ECD7583B}" type="datetimeFigureOut">
              <a:rPr lang="id-ID" smtClean="0"/>
              <a:pPr/>
              <a:t>20/03/2019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B331-9AD3-4BC7-BD3E-2CCA581B4BC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554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E4BE-58DC-4DB2-A532-E936ECD7583B}" type="datetimeFigureOut">
              <a:rPr lang="id-ID" smtClean="0"/>
              <a:pPr/>
              <a:t>20/03/2019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B331-9AD3-4BC7-BD3E-2CCA581B4BC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2235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E4BE-58DC-4DB2-A532-E936ECD7583B}" type="datetimeFigureOut">
              <a:rPr lang="id-ID" smtClean="0"/>
              <a:pPr/>
              <a:t>20/03/2019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B331-9AD3-4BC7-BD3E-2CCA581B4BC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32424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E4BE-58DC-4DB2-A532-E936ECD7583B}" type="datetimeFigureOut">
              <a:rPr lang="id-ID" smtClean="0"/>
              <a:pPr/>
              <a:t>20/03/2019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B331-9AD3-4BC7-BD3E-2CCA581B4BC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67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E4BE-58DC-4DB2-A532-E936ECD7583B}" type="datetimeFigureOut">
              <a:rPr lang="id-ID" smtClean="0"/>
              <a:pPr/>
              <a:t>20/03/2019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B331-9AD3-4BC7-BD3E-2CCA581B4BC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7116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E4BE-58DC-4DB2-A532-E936ECD7583B}" type="datetimeFigureOut">
              <a:rPr lang="id-ID" smtClean="0"/>
              <a:pPr/>
              <a:t>20/03/2019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B331-9AD3-4BC7-BD3E-2CCA581B4BC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166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E4BE-58DC-4DB2-A532-E936ECD7583B}" type="datetimeFigureOut">
              <a:rPr lang="id-ID" smtClean="0"/>
              <a:pPr/>
              <a:t>20/03/2019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B331-9AD3-4BC7-BD3E-2CCA581B4BC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243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E4BE-58DC-4DB2-A532-E936ECD7583B}" type="datetimeFigureOut">
              <a:rPr lang="id-ID" smtClean="0"/>
              <a:pPr/>
              <a:t>20/03/2019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B331-9AD3-4BC7-BD3E-2CCA581B4BC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111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E4BE-58DC-4DB2-A532-E936ECD7583B}" type="datetimeFigureOut">
              <a:rPr lang="id-ID" smtClean="0"/>
              <a:pPr/>
              <a:t>20/03/2019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B331-9AD3-4BC7-BD3E-2CCA581B4BC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411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E4BE-58DC-4DB2-A532-E936ECD7583B}" type="datetimeFigureOut">
              <a:rPr lang="id-ID" smtClean="0"/>
              <a:pPr/>
              <a:t>20/03/2019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B331-9AD3-4BC7-BD3E-2CCA581B4BC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172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BE4BE-58DC-4DB2-A532-E936ECD7583B}" type="datetimeFigureOut">
              <a:rPr lang="id-ID" smtClean="0"/>
              <a:pPr/>
              <a:t>20/03/2019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1B331-9AD3-4BC7-BD3E-2CCA581B4BC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205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indrisuparno@yahoo.co.id" TargetMode="External"/><Relationship Id="rId4" Type="http://schemas.openxmlformats.org/officeDocument/2006/relationships/hyperlink" Target="mailto:indriyati.suparno@komnasperempuan.go..i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47684" y="858191"/>
            <a:ext cx="6544316" cy="1841677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9D178A"/>
                </a:solidFill>
              </a:rPr>
              <a:t>Fakta</a:t>
            </a:r>
            <a:r>
              <a:rPr lang="en-US" sz="3600" b="1" dirty="0">
                <a:solidFill>
                  <a:srgbClr val="9D178A"/>
                </a:solidFill>
              </a:rPr>
              <a:t> </a:t>
            </a:r>
            <a:r>
              <a:rPr lang="en-US" sz="3600" b="1" dirty="0" err="1">
                <a:solidFill>
                  <a:srgbClr val="9D178A"/>
                </a:solidFill>
              </a:rPr>
              <a:t>Kekerasan</a:t>
            </a:r>
            <a:r>
              <a:rPr lang="en-US" sz="3600" b="1" dirty="0">
                <a:solidFill>
                  <a:srgbClr val="9D178A"/>
                </a:solidFill>
              </a:rPr>
              <a:t> </a:t>
            </a:r>
            <a:r>
              <a:rPr lang="en-US" sz="3600" b="1" dirty="0" err="1">
                <a:solidFill>
                  <a:srgbClr val="9D178A"/>
                </a:solidFill>
              </a:rPr>
              <a:t>terhadap</a:t>
            </a:r>
            <a:r>
              <a:rPr lang="en-US" sz="3600" b="1" dirty="0">
                <a:solidFill>
                  <a:srgbClr val="9D178A"/>
                </a:solidFill>
              </a:rPr>
              <a:t> </a:t>
            </a:r>
            <a:r>
              <a:rPr lang="en-US" sz="3600" b="1" dirty="0" err="1">
                <a:solidFill>
                  <a:srgbClr val="9D178A"/>
                </a:solidFill>
              </a:rPr>
              <a:t>Perempuan</a:t>
            </a:r>
            <a:r>
              <a:rPr lang="en-US" sz="3600" b="1" dirty="0">
                <a:solidFill>
                  <a:srgbClr val="9D178A"/>
                </a:solidFill>
              </a:rPr>
              <a:t> di </a:t>
            </a:r>
            <a:r>
              <a:rPr lang="en-US" sz="3600" b="1" dirty="0" err="1">
                <a:solidFill>
                  <a:srgbClr val="9D178A"/>
                </a:solidFill>
              </a:rPr>
              <a:t>Dunia</a:t>
            </a:r>
            <a:r>
              <a:rPr lang="en-US" sz="3600" b="1" dirty="0">
                <a:solidFill>
                  <a:srgbClr val="9D178A"/>
                </a:solidFill>
              </a:rPr>
              <a:t> Maya (</a:t>
            </a:r>
            <a:r>
              <a:rPr lang="en-US" sz="3600" b="1" dirty="0" err="1">
                <a:solidFill>
                  <a:srgbClr val="9D178A"/>
                </a:solidFill>
              </a:rPr>
              <a:t>KtP</a:t>
            </a:r>
            <a:r>
              <a:rPr lang="en-US" sz="3600" b="1" dirty="0">
                <a:solidFill>
                  <a:srgbClr val="9D178A"/>
                </a:solidFill>
              </a:rPr>
              <a:t> Cyber) </a:t>
            </a:r>
            <a:r>
              <a:rPr lang="en-US" sz="3600" b="1" dirty="0" err="1">
                <a:solidFill>
                  <a:srgbClr val="9D178A"/>
                </a:solidFill>
              </a:rPr>
              <a:t>dan</a:t>
            </a:r>
            <a:r>
              <a:rPr lang="en-US" sz="3600" b="1" dirty="0">
                <a:solidFill>
                  <a:srgbClr val="9D178A"/>
                </a:solidFill>
              </a:rPr>
              <a:t> </a:t>
            </a:r>
            <a:r>
              <a:rPr lang="en-US" sz="3600" b="1" dirty="0" err="1">
                <a:solidFill>
                  <a:srgbClr val="9D178A"/>
                </a:solidFill>
              </a:rPr>
              <a:t>Penanganannya</a:t>
            </a:r>
            <a:endParaRPr lang="id-ID" sz="3600" b="1" dirty="0">
              <a:solidFill>
                <a:srgbClr val="9D178A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1438"/>
            <a:ext cx="12192000" cy="10265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53050" y="3373234"/>
            <a:ext cx="52512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dirty="0"/>
              <a:t>Indriyati Suparno</a:t>
            </a:r>
          </a:p>
          <a:p>
            <a:pPr algn="ctr"/>
            <a:endParaRPr lang="id-ID" sz="2400" b="1" dirty="0">
              <a:solidFill>
                <a:srgbClr val="9D178A"/>
              </a:solidFill>
              <a:latin typeface="Garamond" panose="02020404030301010803" pitchFamily="18" charset="0"/>
            </a:endParaRPr>
          </a:p>
          <a:p>
            <a:pPr algn="ctr"/>
            <a:r>
              <a:rPr lang="id-ID" sz="2400" b="1" dirty="0">
                <a:solidFill>
                  <a:srgbClr val="9D178A"/>
                </a:solidFill>
                <a:latin typeface="Garamond" panose="02020404030301010803" pitchFamily="18" charset="0"/>
              </a:rPr>
              <a:t>Komisi Nasional Anti </a:t>
            </a:r>
            <a:br>
              <a:rPr lang="id-ID" sz="2400" b="1" dirty="0">
                <a:solidFill>
                  <a:srgbClr val="9D178A"/>
                </a:solidFill>
                <a:latin typeface="Garamond" panose="02020404030301010803" pitchFamily="18" charset="0"/>
              </a:rPr>
            </a:br>
            <a:r>
              <a:rPr lang="id-ID" sz="2400" b="1" dirty="0">
                <a:solidFill>
                  <a:srgbClr val="9D178A"/>
                </a:solidFill>
                <a:latin typeface="Garamond" panose="02020404030301010803" pitchFamily="18" charset="0"/>
              </a:rPr>
              <a:t>Kekerasan terhadap Perempuan </a:t>
            </a:r>
          </a:p>
        </p:txBody>
      </p:sp>
      <p:pic>
        <p:nvPicPr>
          <p:cNvPr id="2050" name="Picture 2" descr="D:\OWN FILE_2016\20121125_Hari_Anti_Kekerasan_Terhadap_Perempuan_82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117" y="717777"/>
            <a:ext cx="4769032" cy="4572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8971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10972800" cy="1325563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3600" b="1" dirty="0" err="1"/>
              <a:t>Kekerasan</a:t>
            </a:r>
            <a:r>
              <a:rPr lang="en-US" sz="3600" b="1" dirty="0"/>
              <a:t> </a:t>
            </a:r>
            <a:r>
              <a:rPr lang="en-US" sz="3600" b="1" dirty="0" err="1"/>
              <a:t>terhadap</a:t>
            </a:r>
            <a:r>
              <a:rPr lang="en-US" sz="3600" b="1" dirty="0"/>
              <a:t> </a:t>
            </a:r>
            <a:r>
              <a:rPr lang="en-US" sz="3600" b="1" dirty="0" err="1"/>
              <a:t>Perempuan</a:t>
            </a:r>
            <a:r>
              <a:rPr lang="en-US" sz="3600" b="1" dirty="0"/>
              <a:t> (</a:t>
            </a:r>
            <a:r>
              <a:rPr lang="en-US" sz="3600" b="1" dirty="0" err="1"/>
              <a:t>KtP</a:t>
            </a:r>
            <a:r>
              <a:rPr lang="en-US" sz="3600" b="1" dirty="0"/>
              <a:t>)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825624"/>
            <a:ext cx="10972800" cy="4784725"/>
          </a:xfrm>
          <a:solidFill>
            <a:srgbClr val="FFCCCC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v-SE" dirty="0"/>
              <a:t>	</a:t>
            </a:r>
            <a:r>
              <a:rPr lang="sv-SE" sz="3200" dirty="0"/>
              <a:t>”Setiap tindakan </a:t>
            </a:r>
            <a:r>
              <a:rPr lang="sv-SE" sz="3200" u="sng" dirty="0">
                <a:latin typeface="Berlin Sans FB Demi" pitchFamily="34" charset="0"/>
              </a:rPr>
              <a:t>berdasarkan perbedaan jenis kelamin </a:t>
            </a:r>
            <a:r>
              <a:rPr lang="sv-SE" sz="3200" dirty="0"/>
              <a:t>yang </a:t>
            </a:r>
            <a:r>
              <a:rPr lang="sv-SE" sz="3200" dirty="0">
                <a:latin typeface="Berlin Sans FB Demi" pitchFamily="34" charset="0"/>
              </a:rPr>
              <a:t>berakibat atau mungkin akan berakibat kesengsaraan </a:t>
            </a:r>
            <a:r>
              <a:rPr lang="sv-SE" sz="3200" dirty="0">
                <a:latin typeface="+mj-lt"/>
              </a:rPr>
              <a:t>atau penderitaan perempuan </a:t>
            </a:r>
            <a:r>
              <a:rPr lang="sv-SE" sz="3200" dirty="0">
                <a:latin typeface="Berlin Sans FB Demi" pitchFamily="34" charset="0"/>
              </a:rPr>
              <a:t>secara phisik, psikologis dan seksual</a:t>
            </a:r>
            <a:r>
              <a:rPr lang="sv-SE" sz="3200" dirty="0"/>
              <a:t> termasuk ancaman, paksaan, pembatasan kebebasan baik </a:t>
            </a:r>
            <a:r>
              <a:rPr lang="sv-SE" sz="3200" dirty="0">
                <a:latin typeface="Berlin Sans FB Demi" pitchFamily="34" charset="0"/>
              </a:rPr>
              <a:t>yang terjadi di depan umum maupun dalam kehidupan pribadi</a:t>
            </a:r>
            <a:r>
              <a:rPr lang="sv-SE" sz="3200" b="1" dirty="0">
                <a:latin typeface="Berlin Sans FB Demi" pitchFamily="34" charset="0"/>
              </a:rPr>
              <a:t>	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id-ID" sz="2000" b="1" i="1" dirty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sv-SE" sz="2200" b="1" i="1" dirty="0"/>
              <a:t>(Pasal 1 Deklarasi Anti Kekerasan Terhadap Perempuan)</a:t>
            </a:r>
            <a:endParaRPr lang="en-US" sz="2200" b="1" i="1" dirty="0"/>
          </a:p>
        </p:txBody>
      </p:sp>
      <p:sp>
        <p:nvSpPr>
          <p:cNvPr id="1536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ACF442-5D7A-4408-92C3-A7D951B62A1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435150" y="1011999"/>
            <a:ext cx="11509200" cy="5084162"/>
          </a:xfrm>
        </p:spPr>
        <p:txBody>
          <a:bodyPr lIns="45720" tIns="0" rIns="45720">
            <a:normAutofit fontScale="92500" lnSpcReduction="10000"/>
          </a:bodyPr>
          <a:lstStyle/>
          <a:p>
            <a:pPr marL="682625" indent="-681038" algn="just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Times New Roman" pitchFamily="18" charset="0"/>
              <a:buNone/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altLang="id-ID" sz="2800" b="1" dirty="0">
              <a:solidFill>
                <a:srgbClr val="000080"/>
              </a:solidFill>
            </a:endParaRPr>
          </a:p>
          <a:p>
            <a:pPr marL="682625" indent="-681038" algn="just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altLang="id-ID" b="1" dirty="0">
                <a:latin typeface="Calibri" pitchFamily="34" charset="0"/>
              </a:rPr>
              <a:t>CATAHU </a:t>
            </a:r>
            <a:r>
              <a:rPr lang="en-US" altLang="id-ID" b="1" dirty="0" err="1">
                <a:latin typeface="Calibri" pitchFamily="34" charset="0"/>
              </a:rPr>
              <a:t>mulai</a:t>
            </a:r>
            <a:r>
              <a:rPr lang="en-US" altLang="id-ID" b="1" dirty="0">
                <a:latin typeface="Calibri" pitchFamily="34" charset="0"/>
              </a:rPr>
              <a:t> di </a:t>
            </a:r>
            <a:r>
              <a:rPr lang="en-US" altLang="id-ID" b="1" dirty="0" err="1">
                <a:latin typeface="Calibri" pitchFamily="34" charset="0"/>
              </a:rPr>
              <a:t>publikasikan</a:t>
            </a:r>
            <a:r>
              <a:rPr lang="en-US" altLang="id-ID" b="1" dirty="0">
                <a:latin typeface="Calibri" pitchFamily="34" charset="0"/>
              </a:rPr>
              <a:t> </a:t>
            </a:r>
            <a:r>
              <a:rPr lang="id-ID" altLang="en-US" b="1" dirty="0">
                <a:latin typeface="Calibri" pitchFamily="34" charset="0"/>
              </a:rPr>
              <a:t>pada tahun </a:t>
            </a:r>
            <a:r>
              <a:rPr lang="en-US" altLang="id-ID" b="1" dirty="0">
                <a:latin typeface="Calibri" pitchFamily="34" charset="0"/>
              </a:rPr>
              <a:t>2001 </a:t>
            </a:r>
            <a:r>
              <a:rPr lang="en-US" altLang="id-ID" b="1" dirty="0" err="1">
                <a:latin typeface="Calibri" pitchFamily="34" charset="0"/>
              </a:rPr>
              <a:t>sebagai</a:t>
            </a:r>
            <a:r>
              <a:rPr lang="en-US" altLang="id-ID" b="1" dirty="0">
                <a:latin typeface="Calibri" pitchFamily="34" charset="0"/>
              </a:rPr>
              <a:t> </a:t>
            </a:r>
            <a:r>
              <a:rPr lang="en-US" altLang="id-ID" b="1" dirty="0" err="1">
                <a:latin typeface="Calibri" pitchFamily="34" charset="0"/>
              </a:rPr>
              <a:t>upaya</a:t>
            </a:r>
            <a:r>
              <a:rPr lang="en-US" altLang="id-ID" b="1" dirty="0">
                <a:latin typeface="Calibri" pitchFamily="34" charset="0"/>
              </a:rPr>
              <a:t> </a:t>
            </a:r>
            <a:r>
              <a:rPr lang="en-US" altLang="id-ID" b="1" dirty="0" err="1">
                <a:latin typeface="Calibri" pitchFamily="34" charset="0"/>
              </a:rPr>
              <a:t>Komnas</a:t>
            </a:r>
            <a:r>
              <a:rPr lang="en-US" altLang="id-ID" b="1" dirty="0">
                <a:latin typeface="Calibri" pitchFamily="34" charset="0"/>
              </a:rPr>
              <a:t> </a:t>
            </a:r>
            <a:r>
              <a:rPr lang="en-US" altLang="id-ID" b="1" dirty="0" err="1">
                <a:latin typeface="Calibri" pitchFamily="34" charset="0"/>
              </a:rPr>
              <a:t>Perempuan</a:t>
            </a:r>
            <a:r>
              <a:rPr lang="en-US" altLang="id-ID" b="1" dirty="0">
                <a:latin typeface="Calibri" pitchFamily="34" charset="0"/>
              </a:rPr>
              <a:t> </a:t>
            </a:r>
            <a:r>
              <a:rPr lang="en-US" altLang="id-ID" b="1" dirty="0" err="1">
                <a:latin typeface="Calibri" pitchFamily="34" charset="0"/>
              </a:rPr>
              <a:t>mendokumentasikan</a:t>
            </a:r>
            <a:r>
              <a:rPr lang="en-US" altLang="id-ID" b="1" dirty="0">
                <a:latin typeface="Calibri" pitchFamily="34" charset="0"/>
              </a:rPr>
              <a:t> </a:t>
            </a:r>
            <a:r>
              <a:rPr lang="en-US" altLang="id-ID" b="1" dirty="0" err="1">
                <a:latin typeface="Calibri" pitchFamily="34" charset="0"/>
              </a:rPr>
              <a:t>situasi</a:t>
            </a:r>
            <a:r>
              <a:rPr lang="en-US" altLang="id-ID" b="1" dirty="0">
                <a:latin typeface="Calibri" pitchFamily="34" charset="0"/>
              </a:rPr>
              <a:t> </a:t>
            </a:r>
            <a:r>
              <a:rPr lang="en-US" altLang="id-ID" b="1" dirty="0" err="1">
                <a:latin typeface="Calibri" pitchFamily="34" charset="0"/>
              </a:rPr>
              <a:t>Kekerasan</a:t>
            </a:r>
            <a:r>
              <a:rPr lang="en-US" altLang="id-ID" b="1" dirty="0">
                <a:latin typeface="Calibri" pitchFamily="34" charset="0"/>
              </a:rPr>
              <a:t> </a:t>
            </a:r>
            <a:r>
              <a:rPr lang="en-US" altLang="id-ID" b="1" dirty="0" err="1">
                <a:latin typeface="Calibri" pitchFamily="34" charset="0"/>
              </a:rPr>
              <a:t>terhadap</a:t>
            </a:r>
            <a:r>
              <a:rPr lang="en-US" altLang="id-ID" b="1" dirty="0">
                <a:latin typeface="Calibri" pitchFamily="34" charset="0"/>
              </a:rPr>
              <a:t> </a:t>
            </a:r>
            <a:r>
              <a:rPr lang="en-US" altLang="id-ID" b="1" dirty="0" err="1">
                <a:latin typeface="Calibri" pitchFamily="34" charset="0"/>
              </a:rPr>
              <a:t>Perempuan</a:t>
            </a:r>
            <a:r>
              <a:rPr lang="en-US" altLang="id-ID" b="1" dirty="0">
                <a:latin typeface="Calibri" pitchFamily="34" charset="0"/>
              </a:rPr>
              <a:t> </a:t>
            </a:r>
            <a:r>
              <a:rPr lang="en-US" altLang="id-ID" b="1" dirty="0" err="1">
                <a:latin typeface="Calibri" pitchFamily="34" charset="0"/>
              </a:rPr>
              <a:t>sepanjang</a:t>
            </a:r>
            <a:r>
              <a:rPr lang="en-US" altLang="id-ID" b="1" dirty="0">
                <a:latin typeface="Calibri" pitchFamily="34" charset="0"/>
              </a:rPr>
              <a:t> 1 </a:t>
            </a:r>
            <a:r>
              <a:rPr lang="en-US" altLang="id-ID" b="1" dirty="0" err="1">
                <a:latin typeface="Calibri" pitchFamily="34" charset="0"/>
              </a:rPr>
              <a:t>tahun</a:t>
            </a:r>
            <a:endParaRPr lang="en-US" altLang="id-ID" b="1" dirty="0">
              <a:latin typeface="Calibri" pitchFamily="34" charset="0"/>
            </a:endParaRPr>
          </a:p>
          <a:p>
            <a:pPr marL="682625" indent="-681038" algn="just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altLang="id-ID" sz="2800" dirty="0" err="1">
                <a:latin typeface="Calibri" pitchFamily="34" charset="0"/>
              </a:rPr>
              <a:t>Jumlah</a:t>
            </a:r>
            <a:r>
              <a:rPr lang="en-US" altLang="id-ID" sz="2800" dirty="0">
                <a:latin typeface="Calibri" pitchFamily="34" charset="0"/>
              </a:rPr>
              <a:t> </a:t>
            </a:r>
            <a:r>
              <a:rPr lang="en-US" altLang="id-ID" sz="2800" dirty="0" err="1">
                <a:latin typeface="Calibri" pitchFamily="34" charset="0"/>
              </a:rPr>
              <a:t>kasus</a:t>
            </a:r>
            <a:r>
              <a:rPr lang="en-US" altLang="id-ID" sz="2800" dirty="0">
                <a:latin typeface="Calibri" pitchFamily="34" charset="0"/>
              </a:rPr>
              <a:t> </a:t>
            </a:r>
            <a:r>
              <a:rPr lang="en-US" altLang="id-ID" sz="2800" dirty="0" err="1">
                <a:latin typeface="Calibri" pitchFamily="34" charset="0"/>
              </a:rPr>
              <a:t>KtP</a:t>
            </a:r>
            <a:r>
              <a:rPr lang="en-US" altLang="id-ID" sz="2800" dirty="0">
                <a:latin typeface="Calibri" pitchFamily="34" charset="0"/>
              </a:rPr>
              <a:t> </a:t>
            </a:r>
            <a:r>
              <a:rPr lang="en-US" altLang="id-ID" sz="2800" dirty="0" err="1">
                <a:latin typeface="Calibri" pitchFamily="34" charset="0"/>
              </a:rPr>
              <a:t>Thn</a:t>
            </a:r>
            <a:r>
              <a:rPr lang="en-US" altLang="id-ID" sz="2800" dirty="0">
                <a:latin typeface="Calibri" pitchFamily="34" charset="0"/>
              </a:rPr>
              <a:t> 2018 </a:t>
            </a:r>
            <a:r>
              <a:rPr lang="en-US" altLang="id-ID" sz="2800" dirty="0" err="1">
                <a:latin typeface="Calibri" pitchFamily="34" charset="0"/>
              </a:rPr>
              <a:t>meningkat</a:t>
            </a:r>
            <a:r>
              <a:rPr lang="en-US" altLang="id-ID" sz="2800" dirty="0">
                <a:latin typeface="Calibri" pitchFamily="34" charset="0"/>
              </a:rPr>
              <a:t> 14 % </a:t>
            </a:r>
            <a:r>
              <a:rPr lang="en-US" altLang="id-ID" sz="2800" dirty="0" err="1">
                <a:latin typeface="Calibri" pitchFamily="34" charset="0"/>
              </a:rPr>
              <a:t>dibanding</a:t>
            </a:r>
            <a:r>
              <a:rPr lang="en-US" altLang="id-ID" sz="2800" dirty="0">
                <a:latin typeface="Calibri" pitchFamily="34" charset="0"/>
              </a:rPr>
              <a:t> </a:t>
            </a:r>
            <a:r>
              <a:rPr lang="en-US" altLang="id-ID" sz="2800" dirty="0" err="1">
                <a:latin typeface="Calibri" pitchFamily="34" charset="0"/>
              </a:rPr>
              <a:t>tahun</a:t>
            </a:r>
            <a:r>
              <a:rPr lang="en-US" altLang="id-ID" sz="2800" dirty="0">
                <a:latin typeface="Calibri" pitchFamily="34" charset="0"/>
              </a:rPr>
              <a:t> </a:t>
            </a:r>
            <a:r>
              <a:rPr lang="en-US" altLang="id-ID" sz="2800" dirty="0" err="1">
                <a:latin typeface="Calibri" pitchFamily="34" charset="0"/>
              </a:rPr>
              <a:t>lalu</a:t>
            </a:r>
            <a:r>
              <a:rPr lang="en-US" altLang="id-ID" sz="2800" dirty="0">
                <a:latin typeface="Calibri" pitchFamily="34" charset="0"/>
              </a:rPr>
              <a:t> </a:t>
            </a:r>
          </a:p>
          <a:p>
            <a:pPr marL="1587" indent="0" algn="just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None/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altLang="id-ID" sz="2800" dirty="0">
                <a:latin typeface="Calibri" pitchFamily="34" charset="0"/>
              </a:rPr>
              <a:t>	2016 : 259.150</a:t>
            </a:r>
          </a:p>
          <a:p>
            <a:pPr marL="1587" indent="0" algn="just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None/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altLang="id-ID" sz="2800" dirty="0">
                <a:latin typeface="Calibri" pitchFamily="34" charset="0"/>
              </a:rPr>
              <a:t>	2017 : 348.446</a:t>
            </a:r>
          </a:p>
          <a:p>
            <a:pPr marL="1587" indent="0" algn="just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None/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altLang="id-ID" sz="2800" dirty="0">
                <a:latin typeface="Calibri" pitchFamily="34" charset="0"/>
              </a:rPr>
              <a:t>	</a:t>
            </a:r>
            <a:r>
              <a:rPr lang="en-US" altLang="id-ID" sz="2800" b="1" dirty="0">
                <a:latin typeface="Calibri" pitchFamily="34" charset="0"/>
              </a:rPr>
              <a:t>2018  : 406.178</a:t>
            </a:r>
            <a:r>
              <a:rPr lang="id-ID" altLang="en-US" sz="2800" b="1" dirty="0">
                <a:latin typeface="Calibri" pitchFamily="34" charset="0"/>
              </a:rPr>
              <a:t> </a:t>
            </a:r>
          </a:p>
          <a:p>
            <a:pPr marL="682625" indent="-681038" algn="just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altLang="en-US" sz="2800" dirty="0" err="1">
                <a:latin typeface="Calibri" pitchFamily="34" charset="0"/>
              </a:rPr>
              <a:t>Peningkatan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jumlah</a:t>
            </a:r>
            <a:r>
              <a:rPr lang="en-US" altLang="en-US" sz="2800" dirty="0">
                <a:latin typeface="Calibri" pitchFamily="34" charset="0"/>
              </a:rPr>
              <a:t> data </a:t>
            </a:r>
            <a:r>
              <a:rPr lang="en-US" altLang="en-US" sz="2800" dirty="0" err="1">
                <a:latin typeface="Calibri" pitchFamily="34" charset="0"/>
              </a:rPr>
              <a:t>ini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tidak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mencerminkan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peningkatan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jumlah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kasus</a:t>
            </a:r>
            <a:r>
              <a:rPr lang="en-US" altLang="en-US" sz="2800" dirty="0">
                <a:latin typeface="Calibri" pitchFamily="34" charset="0"/>
              </a:rPr>
              <a:t> yang </a:t>
            </a:r>
            <a:r>
              <a:rPr lang="en-US" altLang="en-US" sz="2800" dirty="0" err="1">
                <a:latin typeface="Calibri" pitchFamily="34" charset="0"/>
              </a:rPr>
              <a:t>terjadi</a:t>
            </a:r>
            <a:r>
              <a:rPr lang="en-US" altLang="en-US" sz="2800" dirty="0">
                <a:latin typeface="Calibri" pitchFamily="34" charset="0"/>
              </a:rPr>
              <a:t>, </a:t>
            </a:r>
            <a:r>
              <a:rPr lang="en-US" altLang="en-US" sz="2800" dirty="0" err="1">
                <a:latin typeface="Calibri" pitchFamily="34" charset="0"/>
              </a:rPr>
              <a:t>tetapi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justru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dapat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menunjukkan</a:t>
            </a:r>
            <a:r>
              <a:rPr lang="en-US" altLang="en-US" sz="2800" dirty="0">
                <a:latin typeface="Calibri" pitchFamily="34" charset="0"/>
              </a:rPr>
              <a:t> ; </a:t>
            </a:r>
            <a:r>
              <a:rPr lang="en-US" altLang="en-US" sz="2800" dirty="0" err="1">
                <a:latin typeface="Calibri" pitchFamily="34" charset="0"/>
              </a:rPr>
              <a:t>Peningkatan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Kesadaran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Korban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untuk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melaporkan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kasus</a:t>
            </a:r>
            <a:r>
              <a:rPr lang="en-US" altLang="en-US" sz="2800" dirty="0">
                <a:latin typeface="Calibri" pitchFamily="34" charset="0"/>
              </a:rPr>
              <a:t>, </a:t>
            </a:r>
            <a:r>
              <a:rPr lang="en-US" altLang="en-US" sz="2800" dirty="0" err="1">
                <a:latin typeface="Calibri" pitchFamily="34" charset="0"/>
              </a:rPr>
              <a:t>Peningkatan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jumlah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dan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layanan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lembaga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layanan</a:t>
            </a:r>
            <a:r>
              <a:rPr lang="en-US" altLang="en-US" sz="2800" dirty="0">
                <a:latin typeface="Calibri" pitchFamily="34" charset="0"/>
              </a:rPr>
              <a:t> (</a:t>
            </a:r>
            <a:r>
              <a:rPr lang="en-US" altLang="en-US" sz="2800" dirty="0" err="1">
                <a:latin typeface="Calibri" pitchFamily="34" charset="0"/>
              </a:rPr>
              <a:t>termasuk</a:t>
            </a:r>
            <a:r>
              <a:rPr lang="en-US" altLang="en-US" sz="2800" dirty="0">
                <a:latin typeface="Calibri" pitchFamily="34" charset="0"/>
              </a:rPr>
              <a:t> yang </a:t>
            </a:r>
            <a:r>
              <a:rPr lang="en-US" altLang="en-US" sz="2800" dirty="0" err="1">
                <a:latin typeface="Calibri" pitchFamily="34" charset="0"/>
              </a:rPr>
              <a:t>diselenggarakan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oleh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Pemerintah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dan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Layanan</a:t>
            </a:r>
            <a:r>
              <a:rPr lang="en-US" altLang="en-US" sz="2800" dirty="0">
                <a:latin typeface="Calibri" pitchFamily="34" charset="0"/>
              </a:rPr>
              <a:t> di </a:t>
            </a:r>
            <a:r>
              <a:rPr lang="en-US" altLang="en-US" sz="2800" dirty="0" err="1">
                <a:latin typeface="Calibri" pitchFamily="34" charset="0"/>
              </a:rPr>
              <a:t>Kepolisian</a:t>
            </a:r>
            <a:r>
              <a:rPr lang="en-US" altLang="en-US" sz="2800" dirty="0">
                <a:latin typeface="Calibri" pitchFamily="34" charset="0"/>
              </a:rPr>
              <a:t>)</a:t>
            </a:r>
            <a:endParaRPr lang="id-ID" altLang="en-US" sz="2800" dirty="0">
              <a:latin typeface="Calibri" pitchFamily="34" charset="0"/>
            </a:endParaRPr>
          </a:p>
          <a:p>
            <a:pPr marL="682625" indent="-681038" algn="just" eaLnBrk="1">
              <a:lnSpc>
                <a:spcPct val="100000"/>
              </a:lnSpc>
              <a:spcAft>
                <a:spcPct val="0"/>
              </a:spcAft>
              <a:buSzTx/>
              <a:buFont typeface="Times New Roman" pitchFamily="18" charset="0"/>
              <a:buNone/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altLang="id-ID" sz="2600" b="1" dirty="0"/>
          </a:p>
          <a:p>
            <a:pPr marL="682625" indent="-681038" algn="just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Tx/>
              <a:buFont typeface="Times New Roman" pitchFamily="18" charset="0"/>
              <a:buNone/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altLang="id-ID" sz="2600" b="1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05920" y="108012"/>
            <a:ext cx="10231681" cy="9288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id-ID" sz="2800" b="1" dirty="0" err="1">
                <a:solidFill>
                  <a:srgbClr val="000080"/>
                </a:solidFill>
              </a:rPr>
              <a:t>Catahan</a:t>
            </a:r>
            <a:r>
              <a:rPr lang="en-US" altLang="id-ID" sz="2800" b="1" dirty="0">
                <a:solidFill>
                  <a:srgbClr val="000080"/>
                </a:solidFill>
              </a:rPr>
              <a:t> </a:t>
            </a:r>
            <a:r>
              <a:rPr lang="en-US" altLang="id-ID" sz="2800" b="1" dirty="0" err="1">
                <a:solidFill>
                  <a:srgbClr val="000080"/>
                </a:solidFill>
              </a:rPr>
              <a:t>Tahunan</a:t>
            </a:r>
            <a:r>
              <a:rPr lang="en-US" altLang="id-ID" sz="2800" b="1" dirty="0">
                <a:solidFill>
                  <a:srgbClr val="000080"/>
                </a:solidFill>
              </a:rPr>
              <a:t> (CATAHU) : </a:t>
            </a:r>
            <a:r>
              <a:rPr lang="en-US" altLang="id-ID" sz="2800" b="1" dirty="0" err="1">
                <a:solidFill>
                  <a:srgbClr val="000080"/>
                </a:solidFill>
              </a:rPr>
              <a:t>Temuan</a:t>
            </a:r>
            <a:r>
              <a:rPr lang="en-US" altLang="id-ID" sz="2800" b="1" dirty="0">
                <a:solidFill>
                  <a:srgbClr val="000080"/>
                </a:solidFill>
              </a:rPr>
              <a:t> </a:t>
            </a:r>
            <a:r>
              <a:rPr lang="en-US" altLang="id-ID" sz="2800" b="1" dirty="0" err="1">
                <a:solidFill>
                  <a:srgbClr val="000080"/>
                </a:solidFill>
              </a:rPr>
              <a:t>Jumlah</a:t>
            </a:r>
            <a:r>
              <a:rPr lang="en-US" altLang="id-ID" sz="2800" b="1" dirty="0">
                <a:solidFill>
                  <a:srgbClr val="000080"/>
                </a:solidFill>
              </a:rPr>
              <a:t> </a:t>
            </a:r>
            <a:r>
              <a:rPr lang="en-US" altLang="id-ID" sz="2800" b="1" dirty="0" err="1">
                <a:solidFill>
                  <a:srgbClr val="000080"/>
                </a:solidFill>
              </a:rPr>
              <a:t>Kasus</a:t>
            </a:r>
            <a:r>
              <a:rPr lang="en-US" altLang="id-ID" sz="2800" b="1" dirty="0">
                <a:solidFill>
                  <a:srgbClr val="000080"/>
                </a:solidFill>
              </a:rPr>
              <a:t> </a:t>
            </a:r>
            <a:r>
              <a:rPr lang="en-US" altLang="id-ID" sz="2800" b="1" dirty="0" err="1">
                <a:solidFill>
                  <a:srgbClr val="000080"/>
                </a:solidFill>
              </a:rPr>
              <a:t>kekerasan</a:t>
            </a:r>
            <a:r>
              <a:rPr lang="en-US" altLang="id-ID" sz="2800" b="1" dirty="0">
                <a:solidFill>
                  <a:srgbClr val="000080"/>
                </a:solidFill>
              </a:rPr>
              <a:t> </a:t>
            </a:r>
            <a:r>
              <a:rPr lang="en-US" altLang="id-ID" sz="2800" b="1" dirty="0" err="1">
                <a:solidFill>
                  <a:srgbClr val="000080"/>
                </a:solidFill>
              </a:rPr>
              <a:t>terhadap</a:t>
            </a:r>
            <a:r>
              <a:rPr lang="en-US" altLang="id-ID" sz="2800" b="1" dirty="0">
                <a:solidFill>
                  <a:srgbClr val="000080"/>
                </a:solidFill>
              </a:rPr>
              <a:t> </a:t>
            </a:r>
            <a:r>
              <a:rPr lang="en-US" altLang="id-ID" sz="2800" b="1" dirty="0" err="1">
                <a:solidFill>
                  <a:srgbClr val="000080"/>
                </a:solidFill>
              </a:rPr>
              <a:t>Perempuan</a:t>
            </a:r>
            <a:endParaRPr lang="en-US" altLang="id-ID" sz="2800" b="1" dirty="0">
              <a:solidFill>
                <a:srgbClr val="000080"/>
              </a:solidFill>
            </a:endParaRP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96161"/>
            <a:ext cx="7315200" cy="76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281" y="6096161"/>
            <a:ext cx="4876800" cy="76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7213441" y="6237237"/>
            <a:ext cx="335232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id-ID" sz="800">
                <a:solidFill>
                  <a:srgbClr val="FF9900"/>
                </a:solidFill>
                <a:ea typeface="Arial Unicode MS" pitchFamily="34" charset="-128"/>
                <a:cs typeface="Arial Unicode MS" pitchFamily="34" charset="-128"/>
              </a:rPr>
              <a:t>"Lembaga independen yang merupakan mekanisme nasional untuk menghapuskan kekerasan terhadap perempuan yang didirikan berdasarkan Keputusan Presiden Nomor 181/1998 pada tanggal 15 Oktober 1998." </a:t>
            </a:r>
          </a:p>
        </p:txBody>
      </p:sp>
    </p:spTree>
    <p:extLst>
      <p:ext uri="{BB962C8B-B14F-4D97-AF65-F5344CB8AC3E}">
        <p14:creationId xmlns:p14="http://schemas.microsoft.com/office/powerpoint/2010/main" val="320472833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96161"/>
            <a:ext cx="7315200" cy="76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281" y="6096161"/>
            <a:ext cx="4876800" cy="76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7213441" y="6237237"/>
            <a:ext cx="335232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id-ID" sz="800">
                <a:solidFill>
                  <a:srgbClr val="FF9900"/>
                </a:solidFill>
                <a:ea typeface="Arial Unicode MS" pitchFamily="34" charset="-128"/>
                <a:cs typeface="Arial Unicode MS" pitchFamily="34" charset="-128"/>
              </a:rPr>
              <a:t>"Lembaga independen yang merupakan mekanisme nasional untuk menghapuskan kekerasan terhadap perempuan yang didirikan berdasarkan Keputusan Presiden Nomor 181/1998 pada tanggal 15 Oktober 1998."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8829" y="180789"/>
            <a:ext cx="11234609" cy="99507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4000" b="1" dirty="0" err="1">
                <a:latin typeface="Calibri" pitchFamily="34" charset="0"/>
                <a:cs typeface="Calibri" pitchFamily="34" charset="0"/>
              </a:rPr>
              <a:t>Kasus</a:t>
            </a:r>
            <a:r>
              <a:rPr lang="en-US" sz="4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>
                <a:latin typeface="Calibri" pitchFamily="34" charset="0"/>
                <a:cs typeface="Calibri" pitchFamily="34" charset="0"/>
              </a:rPr>
              <a:t>KtP</a:t>
            </a:r>
            <a:r>
              <a:rPr lang="en-US" sz="4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>
                <a:latin typeface="Calibri" pitchFamily="34" charset="0"/>
                <a:cs typeface="Calibri" pitchFamily="34" charset="0"/>
              </a:rPr>
              <a:t>Dunia</a:t>
            </a:r>
            <a:r>
              <a:rPr lang="en-US" sz="4000" b="1" dirty="0">
                <a:latin typeface="Calibri" pitchFamily="34" charset="0"/>
                <a:cs typeface="Calibri" pitchFamily="34" charset="0"/>
              </a:rPr>
              <a:t> Maya di </a:t>
            </a:r>
            <a:r>
              <a:rPr lang="en-US" sz="4000" b="1" dirty="0" err="1">
                <a:latin typeface="Calibri" pitchFamily="34" charset="0"/>
                <a:cs typeface="Calibri" pitchFamily="34" charset="0"/>
              </a:rPr>
              <a:t>Komnas</a:t>
            </a:r>
            <a:r>
              <a:rPr lang="en-US" sz="4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>
                <a:latin typeface="Calibri" pitchFamily="34" charset="0"/>
                <a:cs typeface="Calibri" pitchFamily="34" charset="0"/>
              </a:rPr>
              <a:t>Perempuan</a:t>
            </a:r>
            <a:r>
              <a:rPr lang="en-US" sz="4000" b="1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12802" r="26625"/>
          <a:stretch/>
        </p:blipFill>
        <p:spPr>
          <a:xfrm>
            <a:off x="9963150" y="1433222"/>
            <a:ext cx="1985226" cy="40095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8829" y="1433222"/>
            <a:ext cx="933285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500" dirty="0" err="1"/>
              <a:t>Komnas</a:t>
            </a:r>
            <a:r>
              <a:rPr lang="en-US" sz="2500" dirty="0"/>
              <a:t> </a:t>
            </a:r>
            <a:r>
              <a:rPr lang="en-US" sz="2500" dirty="0" err="1"/>
              <a:t>Perempuan</a:t>
            </a:r>
            <a:r>
              <a:rPr lang="en-US" sz="2500" dirty="0"/>
              <a:t> </a:t>
            </a:r>
            <a:r>
              <a:rPr lang="en-US" sz="2500" dirty="0" err="1"/>
              <a:t>adalah</a:t>
            </a:r>
            <a:r>
              <a:rPr lang="en-US" sz="2500" dirty="0"/>
              <a:t>  </a:t>
            </a:r>
            <a:r>
              <a:rPr lang="en-US" sz="2500" dirty="0" err="1"/>
              <a:t>Lembaga</a:t>
            </a:r>
            <a:r>
              <a:rPr lang="en-US" sz="2500" dirty="0"/>
              <a:t> HAM (</a:t>
            </a:r>
            <a:r>
              <a:rPr lang="en-US" sz="2500" dirty="0" err="1"/>
              <a:t>dengan</a:t>
            </a:r>
            <a:r>
              <a:rPr lang="en-US" sz="2500" dirty="0"/>
              <a:t> </a:t>
            </a:r>
            <a:r>
              <a:rPr lang="en-US" sz="2500" dirty="0" err="1"/>
              <a:t>mandat</a:t>
            </a:r>
            <a:r>
              <a:rPr lang="en-US" sz="2500" dirty="0"/>
              <a:t> </a:t>
            </a:r>
            <a:r>
              <a:rPr lang="en-US" sz="2500" dirty="0" err="1"/>
              <a:t>khusus</a:t>
            </a:r>
            <a:r>
              <a:rPr lang="en-US" sz="2500" dirty="0"/>
              <a:t>  </a:t>
            </a:r>
            <a:r>
              <a:rPr lang="en-US" sz="2500" dirty="0" err="1"/>
              <a:t>untuk</a:t>
            </a:r>
            <a:r>
              <a:rPr lang="en-US" sz="2500" dirty="0"/>
              <a:t> </a:t>
            </a:r>
            <a:r>
              <a:rPr lang="en-US" sz="2500" dirty="0" err="1"/>
              <a:t>Penghapusan</a:t>
            </a:r>
            <a:r>
              <a:rPr lang="en-US" sz="2500" dirty="0"/>
              <a:t> </a:t>
            </a:r>
            <a:r>
              <a:rPr lang="en-US" sz="2500" dirty="0" err="1"/>
              <a:t>Kekerasan</a:t>
            </a:r>
            <a:r>
              <a:rPr lang="en-US" sz="2500" dirty="0"/>
              <a:t> </a:t>
            </a:r>
            <a:r>
              <a:rPr lang="en-US" sz="2500" dirty="0" err="1"/>
              <a:t>terhadap</a:t>
            </a:r>
            <a:r>
              <a:rPr lang="en-US" sz="2500" dirty="0"/>
              <a:t> </a:t>
            </a:r>
            <a:r>
              <a:rPr lang="en-US" sz="2500" dirty="0" err="1"/>
              <a:t>Perempuan</a:t>
            </a:r>
            <a:r>
              <a:rPr lang="en-US" sz="2500" dirty="0"/>
              <a:t> di Indonesia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500" dirty="0"/>
              <a:t>TIDAK </a:t>
            </a:r>
            <a:r>
              <a:rPr lang="en-US" sz="2500" dirty="0" err="1"/>
              <a:t>memiliki</a:t>
            </a:r>
            <a:r>
              <a:rPr lang="en-US" sz="2500" dirty="0"/>
              <a:t> </a:t>
            </a:r>
            <a:r>
              <a:rPr lang="en-US" sz="2500" dirty="0" err="1"/>
              <a:t>mandat</a:t>
            </a:r>
            <a:r>
              <a:rPr lang="en-US" sz="2500" dirty="0"/>
              <a:t> </a:t>
            </a:r>
            <a:r>
              <a:rPr lang="en-US" sz="2500" dirty="0" err="1"/>
              <a:t>Penanganan</a:t>
            </a:r>
            <a:r>
              <a:rPr lang="en-US" sz="2500" dirty="0"/>
              <a:t> </a:t>
            </a:r>
            <a:r>
              <a:rPr lang="en-US" sz="2500" dirty="0" err="1"/>
              <a:t>Kasus</a:t>
            </a:r>
            <a:r>
              <a:rPr lang="en-US" sz="2500" dirty="0"/>
              <a:t> </a:t>
            </a:r>
            <a:r>
              <a:rPr lang="en-US" sz="2500" dirty="0" err="1"/>
              <a:t>secara</a:t>
            </a:r>
            <a:r>
              <a:rPr lang="en-US" sz="2500" dirty="0"/>
              <a:t> </a:t>
            </a:r>
            <a:r>
              <a:rPr lang="en-US" sz="2500" dirty="0" err="1"/>
              <a:t>Langsung</a:t>
            </a:r>
            <a:endParaRPr lang="en-US" sz="25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500" dirty="0" err="1"/>
              <a:t>Untuk</a:t>
            </a:r>
            <a:r>
              <a:rPr lang="en-US" sz="2500" dirty="0"/>
              <a:t> </a:t>
            </a:r>
            <a:r>
              <a:rPr lang="en-US" sz="2500" dirty="0" err="1"/>
              <a:t>itu</a:t>
            </a:r>
            <a:r>
              <a:rPr lang="en-US" sz="2500" dirty="0"/>
              <a:t> </a:t>
            </a:r>
            <a:r>
              <a:rPr lang="en-US" sz="2500" dirty="0" err="1"/>
              <a:t>Diciptakan</a:t>
            </a:r>
            <a:r>
              <a:rPr lang="en-US" sz="2500" dirty="0"/>
              <a:t> </a:t>
            </a:r>
            <a:r>
              <a:rPr lang="en-US" sz="2500" dirty="0" err="1"/>
              <a:t>Mekanis</a:t>
            </a:r>
            <a:r>
              <a:rPr lang="en-US" sz="2500" dirty="0"/>
              <a:t> : UPR (Unit </a:t>
            </a:r>
            <a:r>
              <a:rPr lang="en-US" sz="2500" dirty="0" err="1"/>
              <a:t>Pengaduan</a:t>
            </a:r>
            <a:r>
              <a:rPr lang="en-US" sz="2500" dirty="0"/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Rujukan</a:t>
            </a:r>
            <a:r>
              <a:rPr lang="en-US" sz="2500" dirty="0"/>
              <a:t> ;</a:t>
            </a:r>
          </a:p>
          <a:p>
            <a:pPr marL="457200" indent="-457200">
              <a:buAutoNum type="alphaLcPeriod"/>
            </a:pPr>
            <a:r>
              <a:rPr lang="en-US" sz="2500" dirty="0" err="1"/>
              <a:t>Membantu</a:t>
            </a:r>
            <a:r>
              <a:rPr lang="en-US" sz="2500" dirty="0"/>
              <a:t> </a:t>
            </a:r>
            <a:r>
              <a:rPr lang="en-US" sz="2500" dirty="0" err="1"/>
              <a:t>Perempuan</a:t>
            </a:r>
            <a:r>
              <a:rPr lang="en-US" sz="2500" dirty="0"/>
              <a:t> </a:t>
            </a:r>
            <a:r>
              <a:rPr lang="en-US" sz="2500" dirty="0" err="1"/>
              <a:t>Korban</a:t>
            </a:r>
            <a:r>
              <a:rPr lang="en-US" sz="2500" dirty="0"/>
              <a:t> yang </a:t>
            </a:r>
            <a:r>
              <a:rPr lang="en-US" sz="2500" dirty="0" err="1"/>
              <a:t>butuh</a:t>
            </a:r>
            <a:r>
              <a:rPr lang="en-US" sz="2500" dirty="0"/>
              <a:t> </a:t>
            </a:r>
            <a:r>
              <a:rPr lang="en-US" sz="2500" dirty="0" err="1"/>
              <a:t>akses</a:t>
            </a:r>
            <a:r>
              <a:rPr lang="en-US" sz="2500" dirty="0"/>
              <a:t> </a:t>
            </a:r>
            <a:r>
              <a:rPr lang="en-US" sz="2500" dirty="0" err="1"/>
              <a:t>keadilan</a:t>
            </a:r>
            <a:endParaRPr lang="en-US" sz="2500" dirty="0"/>
          </a:p>
          <a:p>
            <a:pPr marL="457200" indent="-457200">
              <a:buAutoNum type="alphaLcPeriod"/>
            </a:pPr>
            <a:r>
              <a:rPr lang="en-US" sz="2500" dirty="0" err="1"/>
              <a:t>Merespon</a:t>
            </a:r>
            <a:r>
              <a:rPr lang="en-US" sz="2500" dirty="0"/>
              <a:t> </a:t>
            </a:r>
            <a:r>
              <a:rPr lang="en-US" sz="2500" dirty="0" err="1"/>
              <a:t>kasus-kasus</a:t>
            </a:r>
            <a:r>
              <a:rPr lang="en-US" sz="2500" dirty="0"/>
              <a:t> yang </a:t>
            </a:r>
            <a:r>
              <a:rPr lang="en-US" sz="2500" dirty="0" err="1"/>
              <a:t>dilaporkan</a:t>
            </a:r>
            <a:r>
              <a:rPr lang="en-US" sz="2500" dirty="0"/>
              <a:t> </a:t>
            </a:r>
          </a:p>
          <a:p>
            <a:pPr marL="457200" indent="-457200">
              <a:buAutoNum type="alphaLcPeriod"/>
            </a:pPr>
            <a:r>
              <a:rPr lang="en-US" sz="2500" dirty="0" err="1"/>
              <a:t>Mekanisme</a:t>
            </a:r>
            <a:r>
              <a:rPr lang="en-US" sz="2500" dirty="0"/>
              <a:t> </a:t>
            </a:r>
            <a:r>
              <a:rPr lang="en-US" sz="2500" dirty="0" err="1"/>
              <a:t>Pemantauan</a:t>
            </a:r>
            <a:endParaRPr lang="en-US" sz="2500" dirty="0"/>
          </a:p>
          <a:p>
            <a:endParaRPr lang="en-US" sz="25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500" dirty="0" err="1"/>
              <a:t>Kasus</a:t>
            </a:r>
            <a:r>
              <a:rPr lang="en-US" sz="2500" dirty="0"/>
              <a:t> </a:t>
            </a:r>
            <a:r>
              <a:rPr lang="en-US" sz="2500" dirty="0" err="1"/>
              <a:t>KtP</a:t>
            </a:r>
            <a:r>
              <a:rPr lang="en-US" sz="2500" dirty="0"/>
              <a:t> </a:t>
            </a:r>
            <a:r>
              <a:rPr lang="en-US" sz="2500" dirty="0" err="1"/>
              <a:t>Dunia</a:t>
            </a:r>
            <a:r>
              <a:rPr lang="en-US" sz="2500" dirty="0"/>
              <a:t> Maya </a:t>
            </a:r>
            <a:r>
              <a:rPr lang="en-US" sz="2500" dirty="0" err="1"/>
              <a:t>mulai</a:t>
            </a:r>
            <a:r>
              <a:rPr lang="en-US" sz="2500" dirty="0"/>
              <a:t> </a:t>
            </a:r>
            <a:r>
              <a:rPr lang="en-US" sz="2500" dirty="0" err="1"/>
              <a:t>didokumentasikan</a:t>
            </a:r>
            <a:r>
              <a:rPr lang="en-US" sz="2500" dirty="0"/>
              <a:t> </a:t>
            </a:r>
            <a:r>
              <a:rPr lang="en-US" sz="2500" dirty="0" err="1"/>
              <a:t>sejak</a:t>
            </a:r>
            <a:r>
              <a:rPr lang="en-US" sz="2500" dirty="0"/>
              <a:t> </a:t>
            </a:r>
            <a:r>
              <a:rPr lang="en-US" sz="2500" dirty="0" err="1"/>
              <a:t>tahun</a:t>
            </a:r>
            <a:r>
              <a:rPr lang="en-US" sz="2500" dirty="0"/>
              <a:t> 2016, </a:t>
            </a:r>
            <a:r>
              <a:rPr lang="en-US" sz="2500" dirty="0" err="1"/>
              <a:t>sejak</a:t>
            </a:r>
            <a:r>
              <a:rPr lang="en-US" sz="2500" dirty="0"/>
              <a:t> </a:t>
            </a:r>
            <a:r>
              <a:rPr lang="en-US" sz="2500" dirty="0" err="1"/>
              <a:t>berlakunya</a:t>
            </a:r>
            <a:r>
              <a:rPr lang="en-US" sz="2500" dirty="0"/>
              <a:t> UU ITE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984817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96161"/>
            <a:ext cx="7315200" cy="76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281" y="6096161"/>
            <a:ext cx="4876800" cy="76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7213441" y="6237237"/>
            <a:ext cx="335232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id-ID" sz="800">
                <a:solidFill>
                  <a:srgbClr val="FF9900"/>
                </a:solidFill>
                <a:ea typeface="Arial Unicode MS" pitchFamily="34" charset="-128"/>
                <a:cs typeface="Arial Unicode MS" pitchFamily="34" charset="-128"/>
              </a:rPr>
              <a:t>"Lembaga independen yang merupakan mekanisme nasional untuk menghapuskan kekerasan terhadap perempuan yang didirikan berdasarkan Keputusan Presiden Nomor 181/1998 pada tanggal 15 Oktober 1998."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8829" y="180789"/>
            <a:ext cx="11234609" cy="99507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4000" b="1" dirty="0" err="1">
                <a:latin typeface="Calibri" pitchFamily="34" charset="0"/>
                <a:cs typeface="Calibri" pitchFamily="34" charset="0"/>
              </a:rPr>
              <a:t>Kasus</a:t>
            </a:r>
            <a:r>
              <a:rPr lang="en-US" sz="4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>
                <a:latin typeface="Calibri" pitchFamily="34" charset="0"/>
                <a:cs typeface="Calibri" pitchFamily="34" charset="0"/>
              </a:rPr>
              <a:t>KtP</a:t>
            </a:r>
            <a:r>
              <a:rPr lang="en-US" sz="4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>
                <a:latin typeface="Calibri" pitchFamily="34" charset="0"/>
                <a:cs typeface="Calibri" pitchFamily="34" charset="0"/>
              </a:rPr>
              <a:t>Dunia</a:t>
            </a:r>
            <a:r>
              <a:rPr lang="en-US" sz="4000" b="1" dirty="0">
                <a:latin typeface="Calibri" pitchFamily="34" charset="0"/>
                <a:cs typeface="Calibri" pitchFamily="34" charset="0"/>
              </a:rPr>
              <a:t> Maya di </a:t>
            </a:r>
            <a:r>
              <a:rPr lang="en-US" sz="4000" b="1" dirty="0" err="1">
                <a:latin typeface="Calibri" pitchFamily="34" charset="0"/>
                <a:cs typeface="Calibri" pitchFamily="34" charset="0"/>
              </a:rPr>
              <a:t>Komnas</a:t>
            </a:r>
            <a:r>
              <a:rPr lang="en-US" sz="4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>
                <a:latin typeface="Calibri" pitchFamily="34" charset="0"/>
                <a:cs typeface="Calibri" pitchFamily="34" charset="0"/>
              </a:rPr>
              <a:t>Perempuan</a:t>
            </a:r>
            <a:r>
              <a:rPr lang="en-US" sz="4000" b="1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12802" r="26625"/>
          <a:stretch/>
        </p:blipFill>
        <p:spPr>
          <a:xfrm>
            <a:off x="10565761" y="1433222"/>
            <a:ext cx="1382614" cy="40095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8830" y="1175862"/>
            <a:ext cx="99824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500" dirty="0"/>
              <a:t>CATAHU 2019 : </a:t>
            </a:r>
            <a:r>
              <a:rPr lang="en-US" sz="2500" dirty="0" err="1"/>
              <a:t>Peninhgkatan</a:t>
            </a:r>
            <a:r>
              <a:rPr lang="en-US" sz="2500" dirty="0"/>
              <a:t> </a:t>
            </a:r>
            <a:r>
              <a:rPr lang="en-US" sz="2500" dirty="0" err="1"/>
              <a:t>Pengaduan</a:t>
            </a:r>
            <a:r>
              <a:rPr lang="en-US" sz="2500" dirty="0"/>
              <a:t> </a:t>
            </a:r>
            <a:r>
              <a:rPr lang="en-US" sz="2500" dirty="0" err="1"/>
              <a:t>kasus</a:t>
            </a:r>
            <a:r>
              <a:rPr lang="en-US" sz="2500" dirty="0"/>
              <a:t> </a:t>
            </a:r>
            <a:r>
              <a:rPr lang="en-US" sz="2500" dirty="0" err="1"/>
              <a:t>KtP</a:t>
            </a:r>
            <a:r>
              <a:rPr lang="en-US" sz="2500" dirty="0"/>
              <a:t> Online 67 %</a:t>
            </a:r>
          </a:p>
          <a:p>
            <a:r>
              <a:rPr lang="en-US" sz="2500" dirty="0"/>
              <a:t>	* </a:t>
            </a:r>
            <a:r>
              <a:rPr lang="en-US" sz="2500" b="1" dirty="0" err="1"/>
              <a:t>Tahun</a:t>
            </a:r>
            <a:r>
              <a:rPr lang="en-US" sz="2500" b="1" dirty="0"/>
              <a:t> 2017 : 65 </a:t>
            </a:r>
            <a:r>
              <a:rPr lang="en-US" sz="2500" b="1" dirty="0" err="1"/>
              <a:t>Kasus</a:t>
            </a:r>
            <a:r>
              <a:rPr lang="en-US" sz="2500" b="1" dirty="0"/>
              <a:t> (</a:t>
            </a:r>
            <a:r>
              <a:rPr lang="en-US" sz="2500" b="1" dirty="0" err="1"/>
              <a:t>dengan</a:t>
            </a:r>
            <a:r>
              <a:rPr lang="en-US" sz="2500" b="1" dirty="0"/>
              <a:t> 95 </a:t>
            </a:r>
            <a:r>
              <a:rPr lang="en-US" sz="2500" b="1" dirty="0" err="1"/>
              <a:t>jenis</a:t>
            </a:r>
            <a:r>
              <a:rPr lang="en-US" sz="2500" b="1" dirty="0"/>
              <a:t> </a:t>
            </a:r>
            <a:r>
              <a:rPr lang="en-US" sz="2500" b="1" dirty="0" err="1"/>
              <a:t>kekerasan</a:t>
            </a:r>
            <a:r>
              <a:rPr lang="en-US" sz="2500" b="1" dirty="0"/>
              <a:t>)</a:t>
            </a:r>
          </a:p>
          <a:p>
            <a:r>
              <a:rPr lang="en-US" sz="2500" b="1" dirty="0"/>
              <a:t>	* </a:t>
            </a:r>
            <a:r>
              <a:rPr lang="en-US" sz="2500" b="1" dirty="0" err="1"/>
              <a:t>Tahun</a:t>
            </a:r>
            <a:r>
              <a:rPr lang="en-US" sz="2500" b="1" dirty="0"/>
              <a:t> 2018 : 97 </a:t>
            </a:r>
            <a:r>
              <a:rPr lang="en-US" sz="2500" b="1" dirty="0" err="1"/>
              <a:t>Kasus</a:t>
            </a:r>
            <a:r>
              <a:rPr lang="en-US" sz="2500" b="1" dirty="0"/>
              <a:t> (</a:t>
            </a:r>
            <a:r>
              <a:rPr lang="en-US" sz="2500" b="1" dirty="0" err="1"/>
              <a:t>dengan</a:t>
            </a:r>
            <a:r>
              <a:rPr lang="en-US" sz="2500" b="1" dirty="0"/>
              <a:t> 125 </a:t>
            </a:r>
            <a:r>
              <a:rPr lang="en-US" sz="2500" b="1" dirty="0" err="1"/>
              <a:t>jenis</a:t>
            </a:r>
            <a:r>
              <a:rPr lang="en-US" sz="2500" b="1" dirty="0"/>
              <a:t> </a:t>
            </a:r>
            <a:r>
              <a:rPr lang="en-US" sz="2500" b="1" dirty="0" err="1"/>
              <a:t>kekerasan</a:t>
            </a:r>
            <a:r>
              <a:rPr lang="en-US" sz="2500" b="1" dirty="0"/>
              <a:t>)</a:t>
            </a:r>
          </a:p>
          <a:p>
            <a:endParaRPr lang="en-US" sz="2500" b="1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500" dirty="0" err="1"/>
              <a:t>Jenis</a:t>
            </a:r>
            <a:r>
              <a:rPr lang="en-US" sz="2500" dirty="0"/>
              <a:t> </a:t>
            </a:r>
            <a:r>
              <a:rPr lang="en-US" sz="2500" dirty="0" err="1"/>
              <a:t>Kasus</a:t>
            </a:r>
            <a:r>
              <a:rPr lang="en-US" sz="2500" dirty="0"/>
              <a:t> </a:t>
            </a:r>
            <a:r>
              <a:rPr lang="en-US" sz="2500" dirty="0" err="1"/>
              <a:t>Menonjol</a:t>
            </a:r>
            <a:r>
              <a:rPr lang="en-US" sz="2500" dirty="0"/>
              <a:t> ;</a:t>
            </a:r>
          </a:p>
          <a:p>
            <a:r>
              <a:rPr lang="en-US" sz="2500" dirty="0"/>
              <a:t>	</a:t>
            </a:r>
            <a:r>
              <a:rPr lang="en-US" sz="2500" b="1" dirty="0"/>
              <a:t>Revenge Porn </a:t>
            </a:r>
            <a:r>
              <a:rPr lang="en-US" sz="2500" b="1" dirty="0" err="1"/>
              <a:t>menempati</a:t>
            </a:r>
            <a:r>
              <a:rPr lang="en-US" sz="2500" b="1" dirty="0"/>
              <a:t> </a:t>
            </a:r>
            <a:r>
              <a:rPr lang="en-US" sz="2500" b="1" dirty="0" err="1"/>
              <a:t>angka</a:t>
            </a:r>
            <a:r>
              <a:rPr lang="en-US" sz="2500" b="1" dirty="0"/>
              <a:t> </a:t>
            </a:r>
            <a:r>
              <a:rPr lang="en-US" sz="2500" b="1" dirty="0" err="1"/>
              <a:t>Tertinggi</a:t>
            </a:r>
            <a:r>
              <a:rPr lang="en-US" sz="2500" b="1" dirty="0"/>
              <a:t> 41 </a:t>
            </a:r>
            <a:r>
              <a:rPr lang="en-US" sz="2500" b="1" dirty="0" err="1"/>
              <a:t>kasus</a:t>
            </a:r>
            <a:r>
              <a:rPr lang="en-US" sz="2500" b="1" dirty="0"/>
              <a:t> / 33 %</a:t>
            </a:r>
          </a:p>
          <a:p>
            <a:r>
              <a:rPr lang="en-US" sz="2500" b="1" dirty="0"/>
              <a:t>	Malicious Distribution 25 </a:t>
            </a:r>
            <a:r>
              <a:rPr lang="en-US" sz="2500" b="1" dirty="0" err="1"/>
              <a:t>kasus</a:t>
            </a:r>
            <a:r>
              <a:rPr lang="en-US" sz="2500" b="1" dirty="0"/>
              <a:t> / 20%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500" dirty="0" err="1"/>
              <a:t>Mungkin</a:t>
            </a:r>
            <a:r>
              <a:rPr lang="en-US" sz="2500" dirty="0"/>
              <a:t> </a:t>
            </a:r>
            <a:r>
              <a:rPr lang="en-US" sz="2500" dirty="0" err="1"/>
              <a:t>saja</a:t>
            </a:r>
            <a:r>
              <a:rPr lang="en-US" sz="2500" dirty="0"/>
              <a:t> </a:t>
            </a:r>
            <a:r>
              <a:rPr lang="en-US" sz="2500" dirty="0" err="1"/>
              <a:t>antar</a:t>
            </a:r>
            <a:r>
              <a:rPr lang="en-US" sz="2500" dirty="0"/>
              <a:t> </a:t>
            </a:r>
            <a:r>
              <a:rPr lang="en-US" sz="2500" dirty="0" err="1"/>
              <a:t>dua</a:t>
            </a:r>
            <a:r>
              <a:rPr lang="en-US" sz="2500" dirty="0"/>
              <a:t> </a:t>
            </a:r>
            <a:r>
              <a:rPr lang="en-US" sz="2500" dirty="0" err="1"/>
              <a:t>jenis</a:t>
            </a:r>
            <a:r>
              <a:rPr lang="en-US" sz="2500" dirty="0"/>
              <a:t> </a:t>
            </a:r>
            <a:r>
              <a:rPr lang="en-US" sz="2500" dirty="0" err="1"/>
              <a:t>kasus</a:t>
            </a:r>
            <a:r>
              <a:rPr lang="en-US" sz="2500" dirty="0"/>
              <a:t> </a:t>
            </a:r>
            <a:r>
              <a:rPr lang="en-US" sz="2500" dirty="0" err="1"/>
              <a:t>tertinggi</a:t>
            </a:r>
            <a:r>
              <a:rPr lang="en-US" sz="2500" dirty="0"/>
              <a:t> </a:t>
            </a:r>
            <a:r>
              <a:rPr lang="en-US" sz="2500" dirty="0" err="1"/>
              <a:t>ini</a:t>
            </a:r>
            <a:r>
              <a:rPr lang="en-US" sz="2500" dirty="0"/>
              <a:t> </a:t>
            </a:r>
            <a:r>
              <a:rPr lang="en-US" sz="2500" dirty="0" err="1"/>
              <a:t>ada</a:t>
            </a:r>
            <a:r>
              <a:rPr lang="en-US" sz="2500" dirty="0"/>
              <a:t> </a:t>
            </a:r>
            <a:r>
              <a:rPr lang="en-US" sz="2500" dirty="0" err="1"/>
              <a:t>tumpang</a:t>
            </a:r>
            <a:r>
              <a:rPr lang="en-US" sz="2500" dirty="0"/>
              <a:t> </a:t>
            </a:r>
            <a:r>
              <a:rPr lang="en-US" sz="2500" dirty="0" err="1"/>
              <a:t>tindih</a:t>
            </a:r>
            <a:r>
              <a:rPr lang="en-US" sz="2500" dirty="0"/>
              <a:t> </a:t>
            </a:r>
            <a:r>
              <a:rPr lang="en-US" sz="2500" dirty="0" err="1"/>
              <a:t>atau</a:t>
            </a:r>
            <a:r>
              <a:rPr lang="en-US" sz="2500" dirty="0"/>
              <a:t> </a:t>
            </a:r>
            <a:r>
              <a:rPr lang="en-US" sz="2500" dirty="0" err="1"/>
              <a:t>keterkaitan</a:t>
            </a:r>
            <a:r>
              <a:rPr lang="en-US" sz="2500" dirty="0"/>
              <a:t>, </a:t>
            </a:r>
            <a:r>
              <a:rPr lang="en-US" sz="2500" dirty="0" err="1"/>
              <a:t>karena</a:t>
            </a:r>
            <a:r>
              <a:rPr lang="en-US" sz="2500" dirty="0"/>
              <a:t> </a:t>
            </a:r>
            <a:r>
              <a:rPr lang="en-US" sz="2500" dirty="0" err="1"/>
              <a:t>tergantung</a:t>
            </a:r>
            <a:r>
              <a:rPr lang="en-US" sz="2500" dirty="0"/>
              <a:t> </a:t>
            </a:r>
            <a:r>
              <a:rPr lang="en-US" sz="2500" dirty="0" err="1"/>
              <a:t>kemampuan</a:t>
            </a:r>
            <a:r>
              <a:rPr lang="en-US" sz="2500" dirty="0"/>
              <a:t> </a:t>
            </a:r>
            <a:r>
              <a:rPr lang="en-US" sz="2500" dirty="0" err="1"/>
              <a:t>Korban</a:t>
            </a:r>
            <a:r>
              <a:rPr lang="en-US" sz="2500" dirty="0"/>
              <a:t> </a:t>
            </a:r>
            <a:r>
              <a:rPr lang="en-US" sz="2500" dirty="0" err="1"/>
              <a:t>mengenali</a:t>
            </a:r>
            <a:r>
              <a:rPr lang="en-US" sz="2500" dirty="0"/>
              <a:t>/</a:t>
            </a:r>
            <a:r>
              <a:rPr lang="en-US" sz="2500" dirty="0" err="1"/>
              <a:t>mengidentifikasi</a:t>
            </a:r>
            <a:r>
              <a:rPr lang="en-US" sz="2500" dirty="0"/>
              <a:t> </a:t>
            </a:r>
            <a:r>
              <a:rPr lang="en-US" sz="2500" dirty="0" err="1"/>
              <a:t>peristiwa</a:t>
            </a:r>
            <a:r>
              <a:rPr lang="en-US" sz="2500" dirty="0"/>
              <a:t> yang </a:t>
            </a:r>
            <a:r>
              <a:rPr lang="en-US" sz="2500" dirty="0" err="1"/>
              <a:t>dialami</a:t>
            </a:r>
            <a:r>
              <a:rPr lang="en-US" sz="2500" dirty="0"/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siapa</a:t>
            </a:r>
            <a:r>
              <a:rPr lang="en-US" sz="2500" dirty="0"/>
              <a:t> </a:t>
            </a:r>
            <a:r>
              <a:rPr lang="en-US" sz="2500" dirty="0" err="1"/>
              <a:t>pelakunya</a:t>
            </a:r>
            <a:endParaRPr lang="en-US" sz="25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500" dirty="0"/>
              <a:t>Konten2 </a:t>
            </a:r>
            <a:r>
              <a:rPr lang="en-US" sz="2500" dirty="0" err="1"/>
              <a:t>pronograsi</a:t>
            </a:r>
            <a:r>
              <a:rPr lang="en-US" sz="2500" dirty="0"/>
              <a:t> </a:t>
            </a:r>
            <a:r>
              <a:rPr lang="en-US" sz="2500" dirty="0" err="1"/>
              <a:t>kerap</a:t>
            </a:r>
            <a:r>
              <a:rPr lang="en-US" sz="2500" dirty="0"/>
              <a:t> </a:t>
            </a:r>
            <a:r>
              <a:rPr lang="en-US" sz="2500" dirty="0" err="1"/>
              <a:t>digunakan</a:t>
            </a:r>
            <a:r>
              <a:rPr lang="en-US" sz="2500" dirty="0"/>
              <a:t> </a:t>
            </a:r>
            <a:r>
              <a:rPr lang="en-US" sz="2500" dirty="0" err="1"/>
              <a:t>untuk</a:t>
            </a:r>
            <a:r>
              <a:rPr lang="en-US" sz="2500" dirty="0"/>
              <a:t> </a:t>
            </a:r>
            <a:r>
              <a:rPr lang="en-US" sz="2500" dirty="0" err="1"/>
              <a:t>menyerang</a:t>
            </a:r>
            <a:r>
              <a:rPr lang="en-US" sz="2500" dirty="0"/>
              <a:t> </a:t>
            </a:r>
            <a:r>
              <a:rPr lang="en-US" sz="2500" dirty="0" err="1"/>
              <a:t>perempuan</a:t>
            </a:r>
            <a:r>
              <a:rPr lang="en-US" sz="2500" dirty="0"/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menghansurkan</a:t>
            </a:r>
            <a:r>
              <a:rPr lang="en-US" sz="2500" dirty="0"/>
              <a:t> </a:t>
            </a:r>
            <a:r>
              <a:rPr lang="en-US" sz="2500" dirty="0" err="1"/>
              <a:t>kehidupan</a:t>
            </a:r>
            <a:r>
              <a:rPr lang="en-US" sz="2500" dirty="0"/>
              <a:t>/</a:t>
            </a:r>
            <a:r>
              <a:rPr lang="en-US" sz="2500" dirty="0" err="1"/>
              <a:t>martabatnya</a:t>
            </a:r>
            <a:r>
              <a:rPr lang="en-US" sz="2500" dirty="0"/>
              <a:t>, </a:t>
            </a:r>
            <a:r>
              <a:rPr lang="en-US" sz="2500" dirty="0" err="1"/>
              <a:t>secara</a:t>
            </a:r>
            <a:r>
              <a:rPr lang="en-US" sz="2500" dirty="0"/>
              <a:t> DIGITAL </a:t>
            </a:r>
          </a:p>
        </p:txBody>
      </p:sp>
    </p:spTree>
    <p:extLst>
      <p:ext uri="{BB962C8B-B14F-4D97-AF65-F5344CB8AC3E}">
        <p14:creationId xmlns:p14="http://schemas.microsoft.com/office/powerpoint/2010/main" val="108222093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4040" y="1645108"/>
            <a:ext cx="1122741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en-US" sz="2800" dirty="0" err="1"/>
              <a:t>Pengaduan</a:t>
            </a:r>
            <a:r>
              <a:rPr lang="en-US" sz="2800" dirty="0"/>
              <a:t> UPR </a:t>
            </a:r>
            <a:r>
              <a:rPr lang="en-US" sz="2800" dirty="0">
                <a:sym typeface="Wingdings" pitchFamily="2" charset="2"/>
              </a:rPr>
              <a:t> </a:t>
            </a:r>
            <a:r>
              <a:rPr lang="en-US" sz="2800" dirty="0" err="1">
                <a:sym typeface="Wingdings" pitchFamily="2" charset="2"/>
              </a:rPr>
              <a:t>Rujukan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kasus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sesuai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Kebutuhan</a:t>
            </a:r>
            <a:r>
              <a:rPr lang="en-US" sz="2800" dirty="0">
                <a:sym typeface="Wingdings" pitchFamily="2" charset="2"/>
              </a:rPr>
              <a:t> KORBAN</a:t>
            </a:r>
          </a:p>
          <a:p>
            <a:pPr marL="457200" indent="-457200">
              <a:buFont typeface="Wingdings" charset="2"/>
              <a:buChar char="q"/>
            </a:pPr>
            <a:r>
              <a:rPr lang="en-US" sz="2800" dirty="0" err="1">
                <a:sym typeface="Wingdings" pitchFamily="2" charset="2"/>
              </a:rPr>
              <a:t>Rujukan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ke</a:t>
            </a:r>
            <a:r>
              <a:rPr lang="en-US" sz="2800" dirty="0">
                <a:sym typeface="Wingdings" pitchFamily="2" charset="2"/>
              </a:rPr>
              <a:t> ; </a:t>
            </a:r>
            <a:r>
              <a:rPr lang="en-US" sz="2800" dirty="0" err="1">
                <a:sym typeface="Wingdings" pitchFamily="2" charset="2"/>
              </a:rPr>
              <a:t>Lembaga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Layanan</a:t>
            </a:r>
            <a:r>
              <a:rPr lang="en-US" sz="2800" dirty="0">
                <a:sym typeface="Wingdings" pitchFamily="2" charset="2"/>
              </a:rPr>
              <a:t> (Forum </a:t>
            </a:r>
            <a:r>
              <a:rPr lang="en-US" sz="2800" dirty="0" err="1">
                <a:sym typeface="Wingdings" pitchFamily="2" charset="2"/>
              </a:rPr>
              <a:t>Pengadalayanan</a:t>
            </a:r>
            <a:r>
              <a:rPr lang="en-US" sz="2800" dirty="0">
                <a:sym typeface="Wingdings" pitchFamily="2" charset="2"/>
              </a:rPr>
              <a:t>/FPL), LPSK, P2TP2A/UPTD PPA/PPT (</a:t>
            </a:r>
            <a:r>
              <a:rPr lang="en-US" sz="2800" dirty="0" err="1">
                <a:sym typeface="Wingdings" pitchFamily="2" charset="2"/>
              </a:rPr>
              <a:t>Pusat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Layanan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terpadu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milik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Pemerintah</a:t>
            </a:r>
            <a:r>
              <a:rPr lang="en-US" sz="2800" dirty="0">
                <a:sym typeface="Wingdings" pitchFamily="2" charset="2"/>
              </a:rPr>
              <a:t>), </a:t>
            </a:r>
            <a:r>
              <a:rPr lang="en-US" sz="2800" dirty="0" err="1">
                <a:sym typeface="Wingdings" pitchFamily="2" charset="2"/>
              </a:rPr>
              <a:t>Kepolisian</a:t>
            </a:r>
            <a:r>
              <a:rPr lang="en-US" sz="2800" dirty="0">
                <a:sym typeface="Wingdings" pitchFamily="2" charset="2"/>
              </a:rPr>
              <a:t>, </a:t>
            </a:r>
            <a:r>
              <a:rPr lang="en-US" sz="2800" dirty="0" err="1">
                <a:sym typeface="Wingdings" pitchFamily="2" charset="2"/>
              </a:rPr>
              <a:t>Rumah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Aman</a:t>
            </a:r>
            <a:r>
              <a:rPr lang="en-US" sz="2800" dirty="0">
                <a:sym typeface="Wingdings" pitchFamily="2" charset="2"/>
              </a:rPr>
              <a:t>, </a:t>
            </a:r>
            <a:r>
              <a:rPr lang="en-US" sz="2800" dirty="0" err="1">
                <a:sym typeface="Wingdings" pitchFamily="2" charset="2"/>
              </a:rPr>
              <a:t>dll</a:t>
            </a:r>
            <a:endParaRPr lang="en-US" sz="2800" dirty="0">
              <a:sym typeface="Wingdings" pitchFamily="2" charset="2"/>
            </a:endParaRPr>
          </a:p>
          <a:p>
            <a:pPr marL="457200" indent="-457200">
              <a:buFont typeface="Wingdings" charset="2"/>
              <a:buChar char="q"/>
            </a:pPr>
            <a:r>
              <a:rPr lang="en-US" sz="2800" dirty="0" err="1">
                <a:sym typeface="Wingdings" pitchFamily="2" charset="2"/>
              </a:rPr>
              <a:t>Pemantauan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Penanganan</a:t>
            </a:r>
            <a:r>
              <a:rPr lang="en-US" sz="2800" dirty="0">
                <a:sym typeface="Wingdings" pitchFamily="2" charset="2"/>
              </a:rPr>
              <a:t> di </a:t>
            </a:r>
            <a:r>
              <a:rPr lang="en-US" sz="2800" dirty="0" err="1">
                <a:sym typeface="Wingdings" pitchFamily="2" charset="2"/>
              </a:rPr>
              <a:t>Kepolisian</a:t>
            </a:r>
            <a:endParaRPr lang="en-US" sz="2800" dirty="0">
              <a:sym typeface="Wingdings" pitchFamily="2" charset="2"/>
            </a:endParaRPr>
          </a:p>
          <a:p>
            <a:pPr marL="457200" indent="-457200">
              <a:buFont typeface="Wingdings" charset="2"/>
              <a:buChar char="q"/>
            </a:pPr>
            <a:r>
              <a:rPr lang="en-US" sz="2800" dirty="0">
                <a:sym typeface="Wingdings" pitchFamily="2" charset="2"/>
              </a:rPr>
              <a:t>Bentuk2 </a:t>
            </a:r>
            <a:r>
              <a:rPr lang="en-US" sz="2800" dirty="0" err="1">
                <a:sym typeface="Wingdings" pitchFamily="2" charset="2"/>
              </a:rPr>
              <a:t>Dukungan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lainnya</a:t>
            </a:r>
            <a:r>
              <a:rPr lang="en-US" sz="2800" dirty="0">
                <a:sym typeface="Wingdings" pitchFamily="2" charset="2"/>
              </a:rPr>
              <a:t> ;</a:t>
            </a:r>
          </a:p>
          <a:p>
            <a:r>
              <a:rPr lang="en-US" sz="2800" dirty="0">
                <a:sym typeface="Wingdings" pitchFamily="2" charset="2"/>
              </a:rPr>
              <a:t>	a. </a:t>
            </a:r>
            <a:r>
              <a:rPr lang="en-US" sz="2800" dirty="0" err="1">
                <a:sym typeface="Wingdings" pitchFamily="2" charset="2"/>
              </a:rPr>
              <a:t>Koordinasi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Penanganan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dengan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para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pihak</a:t>
            </a:r>
            <a:endParaRPr lang="en-US" sz="2800" dirty="0">
              <a:sym typeface="Wingdings" pitchFamily="2" charset="2"/>
            </a:endParaRPr>
          </a:p>
          <a:p>
            <a:r>
              <a:rPr lang="en-US" sz="2800" dirty="0">
                <a:sym typeface="Wingdings" pitchFamily="2" charset="2"/>
              </a:rPr>
              <a:t>	b. </a:t>
            </a:r>
            <a:r>
              <a:rPr lang="en-US" sz="2800" dirty="0" err="1">
                <a:sym typeface="Wingdings" pitchFamily="2" charset="2"/>
              </a:rPr>
              <a:t>Surat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Rekomendasi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dan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Dukungan</a:t>
            </a:r>
            <a:endParaRPr lang="en-US" sz="2800" dirty="0">
              <a:sym typeface="Wingdings" pitchFamily="2" charset="2"/>
            </a:endParaRPr>
          </a:p>
          <a:p>
            <a:r>
              <a:rPr lang="en-US" sz="2800" dirty="0">
                <a:sym typeface="Wingdings" pitchFamily="2" charset="2"/>
              </a:rPr>
              <a:t>	c. </a:t>
            </a:r>
            <a:r>
              <a:rPr lang="en-US" sz="2800" dirty="0" err="1">
                <a:sym typeface="Wingdings" pitchFamily="2" charset="2"/>
              </a:rPr>
              <a:t>Masukan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untuk</a:t>
            </a:r>
            <a:r>
              <a:rPr lang="en-US" sz="2800" dirty="0">
                <a:sym typeface="Wingdings" pitchFamily="2" charset="2"/>
              </a:rPr>
              <a:t> BAP </a:t>
            </a:r>
            <a:r>
              <a:rPr lang="en-US" sz="2800" dirty="0" err="1">
                <a:sym typeface="Wingdings" pitchFamily="2" charset="2"/>
              </a:rPr>
              <a:t>dalam</a:t>
            </a:r>
            <a:r>
              <a:rPr lang="en-US" sz="2800" dirty="0">
                <a:sym typeface="Wingdings" pitchFamily="2" charset="2"/>
              </a:rPr>
              <a:t> proses </a:t>
            </a:r>
            <a:r>
              <a:rPr lang="en-US" sz="2800" dirty="0" err="1">
                <a:sym typeface="Wingdings" pitchFamily="2" charset="2"/>
              </a:rPr>
              <a:t>Penyidikan</a:t>
            </a:r>
            <a:endParaRPr lang="en-US" sz="2800" dirty="0">
              <a:sym typeface="Wingdings" pitchFamily="2" charset="2"/>
            </a:endParaRPr>
          </a:p>
          <a:p>
            <a:r>
              <a:rPr lang="en-US" sz="2800" dirty="0">
                <a:sym typeface="Wingdings" pitchFamily="2" charset="2"/>
              </a:rPr>
              <a:t>	d. </a:t>
            </a:r>
            <a:r>
              <a:rPr lang="en-US" sz="2800" dirty="0" err="1">
                <a:sym typeface="Wingdings" pitchFamily="2" charset="2"/>
              </a:rPr>
              <a:t>Saksi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Ahli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dalam</a:t>
            </a:r>
            <a:r>
              <a:rPr lang="en-US" sz="2800" dirty="0">
                <a:sym typeface="Wingdings" pitchFamily="2" charset="2"/>
              </a:rPr>
              <a:t> perkara2 </a:t>
            </a:r>
            <a:r>
              <a:rPr lang="en-US" sz="2800" dirty="0" err="1">
                <a:sym typeface="Wingdings" pitchFamily="2" charset="2"/>
              </a:rPr>
              <a:t>khusus</a:t>
            </a:r>
            <a:r>
              <a:rPr lang="en-US" sz="2800" dirty="0">
                <a:sym typeface="Wingdings" pitchFamily="2" charset="2"/>
              </a:rPr>
              <a:t> yang 	</a:t>
            </a:r>
            <a:r>
              <a:rPr lang="en-US" sz="2800" dirty="0" err="1">
                <a:sym typeface="Wingdings" pitchFamily="2" charset="2"/>
              </a:rPr>
              <a:t>membutuhkan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dukungan</a:t>
            </a:r>
            <a:r>
              <a:rPr lang="en-US" sz="2800" dirty="0">
                <a:sym typeface="Wingdings" pitchFamily="2" charset="2"/>
              </a:rPr>
              <a:t> 	</a:t>
            </a:r>
            <a:r>
              <a:rPr lang="en-US" sz="2800" dirty="0" err="1">
                <a:sym typeface="Wingdings" pitchFamily="2" charset="2"/>
              </a:rPr>
              <a:t>Komnas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Perempuan</a:t>
            </a:r>
            <a:endParaRPr lang="en-US" sz="2800" dirty="0">
              <a:sym typeface="Wingdings" pitchFamily="2" charset="2"/>
            </a:endParaRP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6029"/>
            <a:ext cx="12192000" cy="10265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040" y="354567"/>
            <a:ext cx="108083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Penanganan</a:t>
            </a:r>
            <a:r>
              <a:rPr lang="en-US" sz="3200" b="1" dirty="0"/>
              <a:t> </a:t>
            </a:r>
            <a:r>
              <a:rPr lang="en-US" sz="3200" b="1" dirty="0" err="1"/>
              <a:t>Kekerasan</a:t>
            </a:r>
            <a:r>
              <a:rPr lang="en-US" sz="3200" b="1" dirty="0"/>
              <a:t> </a:t>
            </a:r>
            <a:r>
              <a:rPr lang="en-US" sz="3200" b="1" dirty="0" err="1"/>
              <a:t>terhadap</a:t>
            </a:r>
            <a:r>
              <a:rPr lang="en-US" sz="3200" b="1" dirty="0"/>
              <a:t> </a:t>
            </a:r>
            <a:r>
              <a:rPr lang="en-US" sz="3200" b="1" dirty="0" err="1"/>
              <a:t>Perempuan</a:t>
            </a:r>
            <a:r>
              <a:rPr lang="en-US" sz="3200" b="1" dirty="0"/>
              <a:t> (</a:t>
            </a:r>
            <a:r>
              <a:rPr lang="en-US" sz="3200" b="1" dirty="0" err="1"/>
              <a:t>KtP</a:t>
            </a:r>
            <a:r>
              <a:rPr lang="en-US" sz="3200" b="1" dirty="0"/>
              <a:t>) di </a:t>
            </a:r>
            <a:r>
              <a:rPr lang="en-US" sz="3200" b="1" dirty="0" err="1"/>
              <a:t>Dunia</a:t>
            </a:r>
            <a:r>
              <a:rPr lang="en-US" sz="3200" b="1" dirty="0"/>
              <a:t> Maya</a:t>
            </a:r>
          </a:p>
        </p:txBody>
      </p:sp>
    </p:spTree>
    <p:extLst>
      <p:ext uri="{BB962C8B-B14F-4D97-AF65-F5344CB8AC3E}">
        <p14:creationId xmlns:p14="http://schemas.microsoft.com/office/powerpoint/2010/main" val="3595022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4040" y="1645108"/>
            <a:ext cx="878901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en-US" sz="2800" dirty="0" err="1">
                <a:sym typeface="Wingdings" pitchFamily="2" charset="2"/>
              </a:rPr>
              <a:t>Pengetahuan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publik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dan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keberanian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korban</a:t>
            </a:r>
            <a:endParaRPr lang="en-US" sz="2800" dirty="0">
              <a:sym typeface="Wingdings" pitchFamily="2" charset="2"/>
            </a:endParaRPr>
          </a:p>
          <a:p>
            <a:pPr marL="457200" indent="-457200">
              <a:buFont typeface="Wingdings" charset="2"/>
              <a:buChar char="q"/>
            </a:pPr>
            <a:r>
              <a:rPr lang="en-US" sz="2800" dirty="0" err="1">
                <a:sym typeface="Wingdings" pitchFamily="2" charset="2"/>
              </a:rPr>
              <a:t>Kemampuan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lembaga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layanan</a:t>
            </a:r>
            <a:endParaRPr lang="en-US" sz="2800" dirty="0">
              <a:sym typeface="Wingdings" pitchFamily="2" charset="2"/>
            </a:endParaRPr>
          </a:p>
          <a:p>
            <a:pPr marL="457200" indent="-457200">
              <a:buFont typeface="Wingdings" charset="2"/>
              <a:buChar char="q"/>
            </a:pPr>
            <a:r>
              <a:rPr lang="en-US" sz="2800" dirty="0" err="1">
                <a:sym typeface="Wingdings" pitchFamily="2" charset="2"/>
              </a:rPr>
              <a:t>Perangka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Hukum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Pidana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untuk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KtP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Dunia</a:t>
            </a:r>
            <a:r>
              <a:rPr lang="en-US" sz="2800" dirty="0">
                <a:sym typeface="Wingdings" pitchFamily="2" charset="2"/>
              </a:rPr>
              <a:t> Maya</a:t>
            </a:r>
          </a:p>
          <a:p>
            <a:r>
              <a:rPr lang="en-US" sz="2800" dirty="0">
                <a:sym typeface="Wingdings" pitchFamily="2" charset="2"/>
              </a:rPr>
              <a:t>	- </a:t>
            </a:r>
            <a:r>
              <a:rPr lang="en-US" sz="2800" dirty="0" err="1">
                <a:sym typeface="Wingdings" pitchFamily="2" charset="2"/>
              </a:rPr>
              <a:t>Saat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ini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hanya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ada</a:t>
            </a:r>
            <a:r>
              <a:rPr lang="en-US" sz="2800" dirty="0">
                <a:sym typeface="Wingdings" pitchFamily="2" charset="2"/>
              </a:rPr>
              <a:t> UU ITE yang </a:t>
            </a:r>
            <a:r>
              <a:rPr lang="en-US" sz="2800" dirty="0" err="1">
                <a:sym typeface="Wingdings" pitchFamily="2" charset="2"/>
              </a:rPr>
              <a:t>belum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sensitif</a:t>
            </a:r>
            <a:r>
              <a:rPr lang="en-US" sz="2800" dirty="0">
                <a:sym typeface="Wingdings" pitchFamily="2" charset="2"/>
              </a:rPr>
              <a:t> 	</a:t>
            </a:r>
            <a:r>
              <a:rPr lang="en-US" sz="2800" dirty="0" err="1">
                <a:sym typeface="Wingdings" pitchFamily="2" charset="2"/>
              </a:rPr>
              <a:t>terhadap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Perempuan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Korban</a:t>
            </a:r>
            <a:r>
              <a:rPr lang="en-US" sz="2800" dirty="0">
                <a:sym typeface="Wingdings" pitchFamily="2" charset="2"/>
              </a:rPr>
              <a:t>, </a:t>
            </a:r>
            <a:r>
              <a:rPr lang="en-US" sz="2800" dirty="0" err="1">
                <a:sym typeface="Wingdings" pitchFamily="2" charset="2"/>
              </a:rPr>
              <a:t>karena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tidak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dibangun</a:t>
            </a:r>
            <a:r>
              <a:rPr lang="en-US" sz="2800" dirty="0">
                <a:sym typeface="Wingdings" pitchFamily="2" charset="2"/>
              </a:rPr>
              <a:t> 	</a:t>
            </a:r>
            <a:r>
              <a:rPr lang="en-US" sz="2800" dirty="0" err="1">
                <a:sym typeface="Wingdings" pitchFamily="2" charset="2"/>
              </a:rPr>
              <a:t>dari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dasar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filosofis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dan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sosiologis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atas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kasus-kasus</a:t>
            </a:r>
            <a:r>
              <a:rPr lang="en-US" sz="2800" dirty="0">
                <a:sym typeface="Wingdings" pitchFamily="2" charset="2"/>
              </a:rPr>
              <a:t> 	</a:t>
            </a:r>
            <a:r>
              <a:rPr lang="en-US" sz="2800" dirty="0" err="1">
                <a:sym typeface="Wingdings" pitchFamily="2" charset="2"/>
              </a:rPr>
              <a:t>Kekerasa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terhadap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Perempuan</a:t>
            </a:r>
            <a:endParaRPr lang="en-US" sz="2800" dirty="0">
              <a:sym typeface="Wingdings" pitchFamily="2" charset="2"/>
            </a:endParaRPr>
          </a:p>
          <a:p>
            <a:r>
              <a:rPr lang="en-US" sz="2800" dirty="0">
                <a:sym typeface="Wingdings" pitchFamily="2" charset="2"/>
              </a:rPr>
              <a:t>	- Status Unit </a:t>
            </a:r>
            <a:r>
              <a:rPr lang="en-US" sz="2800" dirty="0" err="1">
                <a:sym typeface="Wingdings" pitchFamily="2" charset="2"/>
              </a:rPr>
              <a:t>Perlindungan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Perempuan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dan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Anak</a:t>
            </a:r>
            <a:r>
              <a:rPr lang="en-US" sz="2800" dirty="0">
                <a:sym typeface="Wingdings" pitchFamily="2" charset="2"/>
              </a:rPr>
              <a:t> 	(UPPA) </a:t>
            </a:r>
            <a:r>
              <a:rPr lang="en-US" sz="2800" dirty="0" err="1">
                <a:sym typeface="Wingdings" pitchFamily="2" charset="2"/>
              </a:rPr>
              <a:t>sulit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untuk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berkoordinasi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dengan</a:t>
            </a:r>
            <a:r>
              <a:rPr lang="en-US" sz="2800" dirty="0">
                <a:sym typeface="Wingdings" pitchFamily="2" charset="2"/>
              </a:rPr>
              <a:t> Unit Cyber 	crime di </a:t>
            </a:r>
            <a:r>
              <a:rPr lang="en-US" sz="2800" dirty="0" err="1">
                <a:sym typeface="Wingdings" pitchFamily="2" charset="2"/>
              </a:rPr>
              <a:t>Kepolisian</a:t>
            </a:r>
            <a:endParaRPr lang="en-US" sz="2800" dirty="0">
              <a:sym typeface="Wingdings" pitchFamily="2" charset="2"/>
            </a:endParaRPr>
          </a:p>
          <a:p>
            <a:pPr marL="457200" indent="-457200">
              <a:buFont typeface="Wingdings" charset="2"/>
              <a:buChar char="q"/>
            </a:pPr>
            <a:endParaRPr lang="en-US" sz="2800" dirty="0">
              <a:sym typeface="Wingdings" pitchFamily="2" charset="2"/>
            </a:endParaRPr>
          </a:p>
          <a:p>
            <a:r>
              <a:rPr lang="en-US" sz="2800" dirty="0">
                <a:sym typeface="Wingdings" pitchFamily="2" charset="2"/>
              </a:rPr>
              <a:t>	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6029"/>
            <a:ext cx="12192000" cy="10265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040" y="354567"/>
            <a:ext cx="78615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Tantangan</a:t>
            </a:r>
            <a:r>
              <a:rPr lang="en-US" sz="3200" b="1" dirty="0"/>
              <a:t> </a:t>
            </a:r>
            <a:r>
              <a:rPr lang="en-US" sz="3200" b="1" dirty="0" err="1"/>
              <a:t>Penanganan</a:t>
            </a:r>
            <a:r>
              <a:rPr lang="en-US" sz="3200" b="1" dirty="0"/>
              <a:t> </a:t>
            </a:r>
            <a:r>
              <a:rPr lang="en-US" sz="3200" b="1" dirty="0" err="1"/>
              <a:t>Kekerasan</a:t>
            </a:r>
            <a:r>
              <a:rPr lang="en-US" sz="3200" b="1" dirty="0"/>
              <a:t> </a:t>
            </a:r>
            <a:r>
              <a:rPr lang="en-US" sz="3200" b="1" dirty="0" err="1"/>
              <a:t>terhadap</a:t>
            </a:r>
            <a:r>
              <a:rPr lang="en-US" sz="3200" b="1" dirty="0"/>
              <a:t> </a:t>
            </a:r>
            <a:r>
              <a:rPr lang="en-US" sz="3200" b="1" dirty="0" err="1"/>
              <a:t>Perempuan</a:t>
            </a:r>
            <a:r>
              <a:rPr lang="en-US" sz="3200" b="1" dirty="0"/>
              <a:t> (</a:t>
            </a:r>
            <a:r>
              <a:rPr lang="en-US" sz="3200" b="1" dirty="0" err="1"/>
              <a:t>KtP</a:t>
            </a:r>
            <a:r>
              <a:rPr lang="en-US" sz="3200" b="1" dirty="0"/>
              <a:t>) di </a:t>
            </a:r>
            <a:r>
              <a:rPr lang="en-US" sz="3200" b="1" dirty="0" err="1"/>
              <a:t>Dunia</a:t>
            </a:r>
            <a:r>
              <a:rPr lang="en-US" sz="3200" b="1" dirty="0"/>
              <a:t> Maya</a:t>
            </a:r>
          </a:p>
        </p:txBody>
      </p:sp>
      <p:pic>
        <p:nvPicPr>
          <p:cNvPr id="1026" name="Picture 2" descr="D:\BUSINESS N Entertainment\EVERYTHING MEDIA\Gambar ttg HIV\women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499" y="893176"/>
            <a:ext cx="2295735" cy="444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128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" y="1164134"/>
            <a:ext cx="992505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en-US" sz="2800" dirty="0" err="1">
                <a:sym typeface="Wingdings" pitchFamily="2" charset="2"/>
              </a:rPr>
              <a:t>Pengetahuan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publik</a:t>
            </a:r>
            <a:r>
              <a:rPr lang="en-US" sz="2800" dirty="0">
                <a:sym typeface="Wingdings" pitchFamily="2" charset="2"/>
              </a:rPr>
              <a:t> yang </a:t>
            </a:r>
            <a:r>
              <a:rPr lang="en-US" sz="2800" dirty="0" err="1">
                <a:sym typeface="Wingdings" pitchFamily="2" charset="2"/>
              </a:rPr>
              <a:t>mulai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menguat</a:t>
            </a:r>
            <a:endParaRPr lang="en-US" sz="2800" dirty="0">
              <a:sym typeface="Wingdings" pitchFamily="2" charset="2"/>
            </a:endParaRPr>
          </a:p>
          <a:p>
            <a:pPr marL="457200" indent="-457200">
              <a:buFont typeface="Wingdings" charset="2"/>
              <a:buChar char="q"/>
            </a:pPr>
            <a:r>
              <a:rPr lang="en-US" sz="2800" dirty="0" err="1">
                <a:sym typeface="Wingdings" pitchFamily="2" charset="2"/>
              </a:rPr>
              <a:t>Dokumentasi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kasus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KtP</a:t>
            </a:r>
            <a:r>
              <a:rPr lang="en-US" sz="2800" dirty="0">
                <a:sym typeface="Wingdings" pitchFamily="2" charset="2"/>
              </a:rPr>
              <a:t> Online </a:t>
            </a:r>
            <a:r>
              <a:rPr lang="en-US" sz="2800" dirty="0" err="1">
                <a:sym typeface="Wingdings" pitchFamily="2" charset="2"/>
              </a:rPr>
              <a:t>mulai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ada</a:t>
            </a:r>
            <a:endParaRPr lang="en-US" sz="2800" dirty="0">
              <a:sym typeface="Wingdings" pitchFamily="2" charset="2"/>
            </a:endParaRPr>
          </a:p>
          <a:p>
            <a:pPr marL="457200" indent="-457200">
              <a:buFont typeface="Wingdings" charset="2"/>
              <a:buChar char="q"/>
            </a:pPr>
            <a:r>
              <a:rPr lang="en-US" sz="2800" dirty="0" err="1">
                <a:sym typeface="Wingdings" pitchFamily="2" charset="2"/>
              </a:rPr>
              <a:t>Perma</a:t>
            </a:r>
            <a:r>
              <a:rPr lang="en-US" sz="2800" dirty="0">
                <a:sym typeface="Wingdings" pitchFamily="2" charset="2"/>
              </a:rPr>
              <a:t> No. 3 </a:t>
            </a:r>
            <a:r>
              <a:rPr lang="en-US" sz="2800" dirty="0" err="1">
                <a:sym typeface="Wingdings" pitchFamily="2" charset="2"/>
              </a:rPr>
              <a:t>tahun</a:t>
            </a:r>
            <a:r>
              <a:rPr lang="en-US" sz="2800" dirty="0">
                <a:sym typeface="Wingdings" pitchFamily="2" charset="2"/>
              </a:rPr>
              <a:t> 2017 </a:t>
            </a:r>
            <a:r>
              <a:rPr lang="en-US" sz="2800" dirty="0" err="1">
                <a:sym typeface="Wingdings" pitchFamily="2" charset="2"/>
              </a:rPr>
              <a:t>tentang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Pedoman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Mengadili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Perkara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Perempuan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berhadapan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dengan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Hukum</a:t>
            </a:r>
            <a:endParaRPr lang="en-US" sz="2800" dirty="0">
              <a:sym typeface="Wingdings" pitchFamily="2" charset="2"/>
            </a:endParaRPr>
          </a:p>
          <a:p>
            <a:pPr marL="457200" indent="-457200">
              <a:buFont typeface="Wingdings" charset="2"/>
              <a:buChar char="q"/>
            </a:pPr>
            <a:r>
              <a:rPr lang="en-US" sz="2800" dirty="0" err="1">
                <a:sym typeface="Wingdings" pitchFamily="2" charset="2"/>
              </a:rPr>
              <a:t>Peraturan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Kapolri</a:t>
            </a:r>
            <a:r>
              <a:rPr lang="en-US" sz="2800" dirty="0">
                <a:sym typeface="Wingdings" pitchFamily="2" charset="2"/>
              </a:rPr>
              <a:t> No. 3/2008 OTK </a:t>
            </a:r>
            <a:r>
              <a:rPr lang="en-US" sz="2800" dirty="0" err="1">
                <a:sym typeface="Wingdings" pitchFamily="2" charset="2"/>
              </a:rPr>
              <a:t>dan</a:t>
            </a:r>
            <a:r>
              <a:rPr lang="en-US" sz="2800" dirty="0">
                <a:sym typeface="Wingdings" pitchFamily="2" charset="2"/>
              </a:rPr>
              <a:t> No. 10/2007 OTK Unit PPA </a:t>
            </a:r>
            <a:r>
              <a:rPr lang="en-US" sz="2800" dirty="0" err="1">
                <a:sym typeface="Wingdings" pitchFamily="2" charset="2"/>
              </a:rPr>
              <a:t>serta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Rencana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Perubahan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Struktur</a:t>
            </a:r>
            <a:r>
              <a:rPr lang="en-US" sz="2800" dirty="0">
                <a:sym typeface="Wingdings" pitchFamily="2" charset="2"/>
              </a:rPr>
              <a:t> UPPA </a:t>
            </a:r>
            <a:r>
              <a:rPr lang="en-US" sz="2800" dirty="0" err="1">
                <a:sym typeface="Wingdings" pitchFamily="2" charset="2"/>
              </a:rPr>
              <a:t>menjadi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Direktorat</a:t>
            </a:r>
            <a:r>
              <a:rPr lang="en-US" sz="2800" dirty="0">
                <a:sym typeface="Wingdings" pitchFamily="2" charset="2"/>
              </a:rPr>
              <a:t> </a:t>
            </a:r>
          </a:p>
          <a:p>
            <a:pPr marL="457200" indent="-457200">
              <a:buFont typeface="Wingdings" charset="2"/>
              <a:buChar char="q"/>
            </a:pPr>
            <a:r>
              <a:rPr lang="en-US" sz="2800" dirty="0">
                <a:sym typeface="Wingdings" pitchFamily="2" charset="2"/>
              </a:rPr>
              <a:t>Unit </a:t>
            </a:r>
            <a:r>
              <a:rPr lang="en-US" sz="2800" dirty="0" err="1">
                <a:sym typeface="Wingdings" pitchFamily="2" charset="2"/>
              </a:rPr>
              <a:t>Pengaduan</a:t>
            </a:r>
            <a:r>
              <a:rPr lang="en-US" sz="2800" dirty="0">
                <a:sym typeface="Wingdings" pitchFamily="2" charset="2"/>
              </a:rPr>
              <a:t>/</a:t>
            </a:r>
            <a:r>
              <a:rPr lang="en-US" sz="2800" dirty="0" err="1">
                <a:sym typeface="Wingdings" pitchFamily="2" charset="2"/>
              </a:rPr>
              <a:t>Layanan</a:t>
            </a:r>
            <a:r>
              <a:rPr lang="en-US" sz="2800" dirty="0">
                <a:sym typeface="Wingdings" pitchFamily="2" charset="2"/>
              </a:rPr>
              <a:t> di </a:t>
            </a:r>
            <a:r>
              <a:rPr lang="en-US" sz="2800" dirty="0" err="1">
                <a:sym typeface="Wingdings" pitchFamily="2" charset="2"/>
              </a:rPr>
              <a:t>Kominfo</a:t>
            </a:r>
            <a:endParaRPr lang="en-US" sz="2800" dirty="0">
              <a:sym typeface="Wingdings" pitchFamily="2" charset="2"/>
            </a:endParaRPr>
          </a:p>
          <a:p>
            <a:pPr marL="457200" indent="-457200">
              <a:buFont typeface="Wingdings" charset="2"/>
              <a:buChar char="q"/>
            </a:pPr>
            <a:r>
              <a:rPr lang="en-US" sz="2800" dirty="0" err="1">
                <a:sym typeface="Wingdings" pitchFamily="2" charset="2"/>
              </a:rPr>
              <a:t>Perlindungan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dan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Perlindungan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Kedaruratan</a:t>
            </a:r>
            <a:r>
              <a:rPr lang="en-US" sz="2800" dirty="0">
                <a:sym typeface="Wingdings" pitchFamily="2" charset="2"/>
              </a:rPr>
              <a:t> di </a:t>
            </a:r>
            <a:r>
              <a:rPr lang="en-US" sz="2800" dirty="0" err="1">
                <a:sym typeface="Wingdings" pitchFamily="2" charset="2"/>
              </a:rPr>
              <a:t>Lembaga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Perlindungan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Saksi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dan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Korban</a:t>
            </a:r>
            <a:r>
              <a:rPr lang="en-US" sz="2800" dirty="0">
                <a:sym typeface="Wingdings" pitchFamily="2" charset="2"/>
              </a:rPr>
              <a:t> (LPSK)</a:t>
            </a:r>
          </a:p>
          <a:p>
            <a:pPr marL="457200" indent="-457200">
              <a:buFont typeface="Wingdings" charset="2"/>
              <a:buChar char="q"/>
            </a:pPr>
            <a:r>
              <a:rPr lang="en-US" sz="2800" dirty="0">
                <a:sym typeface="Wingdings" pitchFamily="2" charset="2"/>
              </a:rPr>
              <a:t>RUU </a:t>
            </a:r>
            <a:r>
              <a:rPr lang="en-US" sz="2800" dirty="0" err="1">
                <a:sym typeface="Wingdings" pitchFamily="2" charset="2"/>
              </a:rPr>
              <a:t>Penghapusan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Kekerasan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Seksual</a:t>
            </a:r>
            <a:r>
              <a:rPr lang="en-US" sz="2800" dirty="0">
                <a:sym typeface="Wingdings" pitchFamily="2" charset="2"/>
              </a:rPr>
              <a:t> (RUU PKS)</a:t>
            </a:r>
          </a:p>
          <a:p>
            <a:pPr marL="457200" indent="-457200">
              <a:buFont typeface="Wingdings" charset="2"/>
              <a:buChar char="q"/>
            </a:pPr>
            <a:endParaRPr lang="en-US" sz="2800" dirty="0">
              <a:sym typeface="Wingdings" pitchFamily="2" charset="2"/>
            </a:endParaRPr>
          </a:p>
          <a:p>
            <a:r>
              <a:rPr lang="en-US" sz="2800" dirty="0">
                <a:sym typeface="Wingdings" pitchFamily="2" charset="2"/>
              </a:rPr>
              <a:t>	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6029"/>
            <a:ext cx="12192000" cy="10265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039" y="164067"/>
            <a:ext cx="103130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Peluang</a:t>
            </a:r>
            <a:r>
              <a:rPr lang="en-US" sz="3200" b="1" dirty="0"/>
              <a:t> </a:t>
            </a:r>
            <a:r>
              <a:rPr lang="en-US" sz="3200" b="1" dirty="0" err="1"/>
              <a:t>Penanganan</a:t>
            </a:r>
            <a:r>
              <a:rPr lang="en-US" sz="3200" b="1" dirty="0"/>
              <a:t> </a:t>
            </a:r>
            <a:r>
              <a:rPr lang="en-US" sz="3200" b="1" dirty="0" err="1"/>
              <a:t>Kekerasan</a:t>
            </a:r>
            <a:r>
              <a:rPr lang="en-US" sz="3200" b="1" dirty="0"/>
              <a:t> </a:t>
            </a:r>
            <a:r>
              <a:rPr lang="en-US" sz="3200" b="1" dirty="0" err="1"/>
              <a:t>terhadap</a:t>
            </a:r>
            <a:r>
              <a:rPr lang="en-US" sz="3200" b="1" dirty="0"/>
              <a:t> </a:t>
            </a:r>
            <a:r>
              <a:rPr lang="en-US" sz="3200" b="1" dirty="0" err="1"/>
              <a:t>Perempuan</a:t>
            </a:r>
            <a:r>
              <a:rPr lang="en-US" sz="3200" b="1" dirty="0"/>
              <a:t> (</a:t>
            </a:r>
            <a:r>
              <a:rPr lang="en-US" sz="3200" b="1" dirty="0" err="1"/>
              <a:t>KtP</a:t>
            </a:r>
            <a:r>
              <a:rPr lang="en-US" sz="3200" b="1" dirty="0"/>
              <a:t>) di </a:t>
            </a:r>
            <a:r>
              <a:rPr lang="en-US" sz="3200" b="1" dirty="0" err="1"/>
              <a:t>Dunia</a:t>
            </a:r>
            <a:r>
              <a:rPr lang="en-US" sz="3200" b="1" dirty="0"/>
              <a:t> Maya</a:t>
            </a:r>
          </a:p>
        </p:txBody>
      </p:sp>
      <p:pic>
        <p:nvPicPr>
          <p:cNvPr id="1026" name="Picture 2" descr="D:\BUSINESS N Entertainment\EVERYTHING MEDIA\Gambar ttg HIV\women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050" y="977814"/>
            <a:ext cx="1909867" cy="460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098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330178" y="463371"/>
            <a:ext cx="7696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id-ID" sz="3600" b="1" dirty="0">
                <a:solidFill>
                  <a:srgbClr val="9D178A"/>
                </a:solidFill>
                <a:latin typeface="Garamond" panose="02020404030301010803" pitchFamily="18" charset="0"/>
              </a:rPr>
              <a:t>Kontak Komnas Perempuan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449" y="796650"/>
            <a:ext cx="2781301" cy="538208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47634" y="1468191"/>
            <a:ext cx="8496316" cy="5076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id-ID" sz="9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Informasi lebih lanjut:</a:t>
            </a:r>
            <a:br>
              <a:rPr kumimoji="0" lang="id-ID" altLang="id-ID" sz="9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id-ID" altLang="id-ID" sz="9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Komnas Perempuan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id-ID" altLang="id-ID" sz="9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id-ID" altLang="id-ID" sz="9600" b="0" i="0" u="none" strike="noStrike" kern="1200" cap="none" spc="0" normalizeH="0" baseline="0" noProof="0" dirty="0">
                <a:ln>
                  <a:noFill/>
                </a:ln>
                <a:solidFill>
                  <a:srgbClr val="9D178A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Jl. Latuharhari 4B, Menteng, Jakarta Pusat 10310</a:t>
            </a:r>
            <a:br>
              <a:rPr kumimoji="0" lang="id-ID" altLang="id-ID" sz="9600" b="0" i="0" u="none" strike="noStrike" kern="1200" cap="none" spc="0" normalizeH="0" baseline="0" noProof="0" dirty="0">
                <a:ln>
                  <a:noFill/>
                </a:ln>
                <a:solidFill>
                  <a:srgbClr val="9D178A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br>
              <a:rPr kumimoji="0" lang="en-US" altLang="id-ID" sz="9600" b="0" i="0" u="none" strike="noStrike" kern="1200" cap="none" spc="0" normalizeH="0" baseline="0" noProof="0" dirty="0">
                <a:ln>
                  <a:noFill/>
                </a:ln>
                <a:solidFill>
                  <a:srgbClr val="9D178A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id-ID" altLang="id-ID" sz="9600" b="0" i="0" u="none" strike="noStrike" kern="1200" cap="none" spc="0" normalizeH="0" baseline="0" noProof="0" dirty="0">
                <a:ln>
                  <a:noFill/>
                </a:ln>
                <a:solidFill>
                  <a:srgbClr val="9D178A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Telp	:  021-3903963</a:t>
            </a:r>
            <a:br>
              <a:rPr kumimoji="0" lang="en-US" altLang="id-ID" sz="9600" b="0" i="0" u="none" strike="noStrike" kern="1200" cap="none" spc="0" normalizeH="0" baseline="0" noProof="0" dirty="0">
                <a:ln>
                  <a:noFill/>
                </a:ln>
                <a:solidFill>
                  <a:srgbClr val="9D178A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id-ID" altLang="id-ID" sz="9600" b="0" i="0" u="none" strike="noStrike" kern="1200" cap="none" spc="0" normalizeH="0" baseline="0" noProof="0" dirty="0">
                <a:ln>
                  <a:noFill/>
                </a:ln>
                <a:solidFill>
                  <a:srgbClr val="9D178A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Faks	:  021-3903922</a:t>
            </a:r>
            <a:br>
              <a:rPr kumimoji="0" lang="id-ID" altLang="id-ID" sz="9600" b="0" i="0" u="none" strike="noStrike" kern="1200" cap="none" spc="0" normalizeH="0" baseline="0" noProof="0" dirty="0">
                <a:ln>
                  <a:noFill/>
                </a:ln>
                <a:solidFill>
                  <a:srgbClr val="9D178A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id-ID" altLang="id-ID" sz="9600" b="0" i="0" u="none" strike="noStrike" kern="1200" cap="none" spc="0" normalizeH="0" baseline="0" noProof="0" dirty="0">
                <a:ln>
                  <a:noFill/>
                </a:ln>
                <a:solidFill>
                  <a:srgbClr val="9D178A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Hp 	: 081329343547 (WA) 0818-250-876 (WA/Imo) </a:t>
            </a:r>
            <a:br>
              <a:rPr kumimoji="0" lang="id-ID" altLang="id-ID" sz="9600" b="0" i="0" u="none" strike="noStrike" kern="1200" cap="none" spc="0" normalizeH="0" baseline="0" noProof="0" dirty="0">
                <a:ln>
                  <a:noFill/>
                </a:ln>
                <a:solidFill>
                  <a:srgbClr val="9D178A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id-ID" altLang="id-ID" sz="9600" b="0" i="0" u="none" strike="noStrike" kern="1200" cap="none" spc="0" normalizeH="0" baseline="0" noProof="0" dirty="0">
                <a:ln>
                  <a:noFill/>
                </a:ln>
                <a:solidFill>
                  <a:srgbClr val="9D178A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e-mail 	: </a:t>
            </a:r>
            <a:r>
              <a:rPr kumimoji="0" lang="id-ID" altLang="id-ID" sz="9600" b="0" i="0" u="none" strike="noStrike" kern="1200" cap="none" spc="0" normalizeH="0" baseline="0" noProof="0" dirty="0">
                <a:ln>
                  <a:noFill/>
                </a:ln>
                <a:solidFill>
                  <a:srgbClr val="9D178A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  <a:hlinkClick r:id="rId4"/>
              </a:rPr>
              <a:t>indriyati.suparno@komnasperempuan.go..id</a:t>
            </a:r>
            <a:endParaRPr kumimoji="0" lang="en-US" altLang="id-ID" sz="9600" b="0" i="0" u="none" strike="noStrike" kern="1200" cap="none" spc="0" normalizeH="0" baseline="0" noProof="0" dirty="0">
              <a:ln>
                <a:noFill/>
              </a:ln>
              <a:solidFill>
                <a:srgbClr val="9D178A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id-ID" sz="9600" dirty="0">
                <a:solidFill>
                  <a:srgbClr val="9D178A"/>
                </a:solidFill>
                <a:latin typeface="Cambria" pitchFamily="18" charset="0"/>
                <a:ea typeface="+mj-ea"/>
                <a:cs typeface="+mj-cs"/>
                <a:hlinkClick r:id="rId5"/>
              </a:rPr>
              <a:t>	indrisuparno@yahoo.co.id</a:t>
            </a:r>
            <a:endParaRPr lang="en-US" altLang="id-ID" sz="9600" dirty="0">
              <a:solidFill>
                <a:srgbClr val="9D178A"/>
              </a:solidFill>
              <a:latin typeface="Cambria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id-ID" altLang="id-ID" sz="9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br>
              <a:rPr kumimoji="0" lang="en-US" altLang="id-ID" sz="9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id-ID" altLang="id-ID" sz="9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Email </a:t>
            </a:r>
            <a:r>
              <a:rPr kumimoji="0" lang="id-ID" altLang="id-ID" sz="9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		: </a:t>
            </a:r>
            <a:r>
              <a:rPr kumimoji="0" lang="id-ID" altLang="id-ID" sz="9600" b="0" i="0" u="none" strike="noStrike" kern="1200" cap="none" spc="0" normalizeH="0" baseline="0" noProof="0" dirty="0">
                <a:ln>
                  <a:noFill/>
                </a:ln>
                <a:solidFill>
                  <a:srgbClr val="9D178A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mail@komnasperempuan.go.id</a:t>
            </a:r>
            <a:br>
              <a:rPr kumimoji="0" lang="en-US" altLang="id-ID" sz="9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id-ID" altLang="id-ID" sz="9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Website</a:t>
            </a:r>
            <a:r>
              <a:rPr kumimoji="0" lang="id-ID" altLang="id-ID" sz="9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		: </a:t>
            </a:r>
            <a:r>
              <a:rPr kumimoji="0" lang="id-ID" altLang="id-ID" sz="9600" b="0" i="0" u="none" strike="noStrike" kern="1200" cap="none" spc="0" normalizeH="0" baseline="0" noProof="0" dirty="0">
                <a:ln>
                  <a:noFill/>
                </a:ln>
                <a:solidFill>
                  <a:srgbClr val="9D178A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www.komnasperempuan.go.id</a:t>
            </a:r>
            <a:br>
              <a:rPr kumimoji="0" lang="id-ID" altLang="id-ID" sz="9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id-ID" altLang="id-ID" sz="9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Facebook</a:t>
            </a:r>
            <a:r>
              <a:rPr kumimoji="0" lang="id-ID" altLang="id-ID" sz="9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</a:t>
            </a:r>
            <a:r>
              <a:rPr kumimoji="0" lang="en-US" altLang="id-ID" sz="96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</a:t>
            </a:r>
            <a:r>
              <a:rPr kumimoji="0" lang="id-ID" altLang="id-ID" sz="96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: </a:t>
            </a:r>
            <a:r>
              <a:rPr kumimoji="0" lang="id-ID" altLang="id-ID" sz="9600" b="0" i="0" u="none" strike="noStrike" kern="1200" cap="none" spc="0" normalizeH="0" baseline="0" noProof="0" dirty="0">
                <a:ln>
                  <a:noFill/>
                </a:ln>
                <a:solidFill>
                  <a:srgbClr val="9D178A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Komnas Perempuan – Group</a:t>
            </a:r>
            <a:br>
              <a:rPr kumimoji="0" lang="id-ID" altLang="id-ID" sz="9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id-ID" altLang="id-ID" sz="9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Twitter </a:t>
            </a:r>
            <a:r>
              <a:rPr kumimoji="0" lang="id-ID" altLang="id-ID" sz="9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		: </a:t>
            </a:r>
            <a:r>
              <a:rPr kumimoji="0" lang="id-ID" altLang="id-ID" sz="9600" b="0" i="0" u="none" strike="noStrike" kern="1200" cap="none" spc="0" normalizeH="0" baseline="0" noProof="0" dirty="0">
                <a:ln>
                  <a:noFill/>
                </a:ln>
                <a:solidFill>
                  <a:srgbClr val="9D178A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@KomnasPerempuan</a:t>
            </a:r>
            <a:br>
              <a:rPr kumimoji="0" lang="id-ID" altLang="id-ID" sz="96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br>
              <a:rPr kumimoji="0" lang="id-ID" altLang="id-ID" sz="80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br>
              <a:rPr kumimoji="0" lang="id-ID" altLang="id-ID" sz="80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br>
              <a:rPr kumimoji="0" lang="en-US" altLang="id-ID" sz="80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br>
              <a:rPr kumimoji="0" lang="en-US" altLang="id-ID" sz="5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br>
              <a:rPr kumimoji="0" lang="en-US" altLang="id-ID" sz="5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br>
              <a:rPr kumimoji="0" lang="en-US" altLang="id-I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br>
              <a:rPr kumimoji="0" lang="en-US" altLang="id-I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endParaRPr kumimoji="0" lang="en-US" altLang="id-ID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11748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</TotalTime>
  <Words>403</Words>
  <Application>Microsoft Office PowerPoint</Application>
  <PresentationFormat>Widescreen</PresentationFormat>
  <Paragraphs>72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Berlin Sans FB Demi</vt:lpstr>
      <vt:lpstr>Calibri</vt:lpstr>
      <vt:lpstr>Calibri Light</vt:lpstr>
      <vt:lpstr>Cambria</vt:lpstr>
      <vt:lpstr>Garamond</vt:lpstr>
      <vt:lpstr>Times New Roman</vt:lpstr>
      <vt:lpstr>Wingdings</vt:lpstr>
      <vt:lpstr>Office Theme</vt:lpstr>
      <vt:lpstr>Fakta Kekerasan terhadap Perempuan di Dunia Maya (KtP Cyber) dan Penanganannya</vt:lpstr>
      <vt:lpstr>Kekerasan terhadap Perempuan (KtP) </vt:lpstr>
      <vt:lpstr>Catahan Tahunan (CATAHU) : Temuan Jumlah Kasus kekerasan terhadap Perempuan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Komisi Nasional Anti Kekerasan terhadap Perempuan</dc:title>
  <dc:creator>ElwiGito</dc:creator>
  <cp:lastModifiedBy>yanne mari</cp:lastModifiedBy>
  <cp:revision>89</cp:revision>
  <dcterms:created xsi:type="dcterms:W3CDTF">2015-08-20T03:22:18Z</dcterms:created>
  <dcterms:modified xsi:type="dcterms:W3CDTF">2019-03-20T05:34:12Z</dcterms:modified>
</cp:coreProperties>
</file>